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723" r:id="rId1"/>
  </p:sldMasterIdLst>
  <p:notesMasterIdLst>
    <p:notesMasterId r:id="rId33"/>
  </p:notesMasterIdLst>
  <p:handoutMasterIdLst>
    <p:handoutMasterId r:id="rId34"/>
  </p:handoutMasterIdLst>
  <p:sldIdLst>
    <p:sldId id="606" r:id="rId2"/>
    <p:sldId id="696" r:id="rId3"/>
    <p:sldId id="619" r:id="rId4"/>
    <p:sldId id="620" r:id="rId5"/>
    <p:sldId id="621" r:id="rId6"/>
    <p:sldId id="622" r:id="rId7"/>
    <p:sldId id="623" r:id="rId8"/>
    <p:sldId id="624" r:id="rId9"/>
    <p:sldId id="625" r:id="rId10"/>
    <p:sldId id="626" r:id="rId11"/>
    <p:sldId id="627" r:id="rId12"/>
    <p:sldId id="628" r:id="rId13"/>
    <p:sldId id="629" r:id="rId14"/>
    <p:sldId id="630" r:id="rId15"/>
    <p:sldId id="631" r:id="rId16"/>
    <p:sldId id="632" r:id="rId17"/>
    <p:sldId id="633" r:id="rId18"/>
    <p:sldId id="634" r:id="rId19"/>
    <p:sldId id="693" r:id="rId20"/>
    <p:sldId id="635" r:id="rId21"/>
    <p:sldId id="636" r:id="rId22"/>
    <p:sldId id="638" r:id="rId23"/>
    <p:sldId id="692" r:id="rId24"/>
    <p:sldId id="639" r:id="rId25"/>
    <p:sldId id="641" r:id="rId26"/>
    <p:sldId id="642" r:id="rId27"/>
    <p:sldId id="643" r:id="rId28"/>
    <p:sldId id="644" r:id="rId29"/>
    <p:sldId id="694" r:id="rId30"/>
    <p:sldId id="637" r:id="rId31"/>
    <p:sldId id="653"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FF9900"/>
    <a:srgbClr val="73B630"/>
    <a:srgbClr val="9DD664"/>
    <a:srgbClr val="3179B5"/>
    <a:srgbClr val="FF33CC"/>
    <a:srgbClr val="079500"/>
    <a:srgbClr val="00BC55"/>
    <a:srgbClr val="EDF22A"/>
    <a:srgbClr val="FFFF66"/>
    <a:srgbClr val="66FFF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457" autoAdjust="0"/>
    <p:restoredTop sz="84358" autoAdjust="0"/>
  </p:normalViewPr>
  <p:slideViewPr>
    <p:cSldViewPr snapToGrid="0">
      <p:cViewPr varScale="1">
        <p:scale>
          <a:sx n="107" d="100"/>
          <a:sy n="107" d="100"/>
        </p:scale>
        <p:origin x="-736" y="-104"/>
      </p:cViewPr>
      <p:guideLst>
        <p:guide orient="horz" pos="2160"/>
        <p:guide pos="2880"/>
      </p:guideLst>
    </p:cSldViewPr>
  </p:slideViewPr>
  <p:outlineViewPr>
    <p:cViewPr>
      <p:scale>
        <a:sx n="33" d="100"/>
        <a:sy n="33" d="100"/>
      </p:scale>
      <p:origin x="0" y="1675"/>
    </p:cViewPr>
  </p:outlineViewPr>
  <p:notesTextViewPr>
    <p:cViewPr>
      <p:scale>
        <a:sx n="100" d="100"/>
        <a:sy n="100" d="100"/>
      </p:scale>
      <p:origin x="0" y="0"/>
    </p:cViewPr>
  </p:notesTextViewPr>
  <p:sorterViewPr>
    <p:cViewPr>
      <p:scale>
        <a:sx n="66" d="100"/>
        <a:sy n="66" d="100"/>
      </p:scale>
      <p:origin x="0" y="167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1B19E20-DB0F-4A5F-AB52-673598330AD6}"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366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4DEB4E8-8B7D-45F3-9627-079BC499816E}"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71714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 to R):</a:t>
            </a:r>
            <a:r>
              <a:rPr lang="en-US" baseline="0" dirty="0" smtClean="0"/>
              <a:t> </a:t>
            </a:r>
            <a:r>
              <a:rPr lang="en-US" baseline="0" dirty="0" err="1" smtClean="0"/>
              <a:t>pGLO</a:t>
            </a:r>
            <a:r>
              <a:rPr lang="en-US" baseline="0" dirty="0" smtClean="0"/>
              <a:t> bacteria (E. coli transformed with GFP from jellyfish)</a:t>
            </a:r>
          </a:p>
          <a:p>
            <a:r>
              <a:rPr lang="en-US" baseline="0" dirty="0" err="1" smtClean="0"/>
              <a:t>Glofish</a:t>
            </a:r>
            <a:r>
              <a:rPr lang="en-US" baseline="0" dirty="0" smtClean="0"/>
              <a:t> – GM </a:t>
            </a:r>
            <a:r>
              <a:rPr lang="en-US" baseline="0" dirty="0" err="1" smtClean="0"/>
              <a:t>zebrafish</a:t>
            </a:r>
            <a:endParaRPr lang="en-US" baseline="0" dirty="0" smtClean="0"/>
          </a:p>
          <a:p>
            <a:r>
              <a:rPr lang="en-US" baseline="0" dirty="0" err="1" smtClean="0"/>
              <a:t>Yellowfever</a:t>
            </a:r>
            <a:r>
              <a:rPr lang="en-US" baseline="0" dirty="0" smtClean="0"/>
              <a:t> mosquito that spreads Dengue fever – GM </a:t>
            </a:r>
            <a:r>
              <a:rPr lang="en-US" baseline="0" dirty="0" err="1" smtClean="0"/>
              <a:t>mosquitos</a:t>
            </a:r>
            <a:r>
              <a:rPr lang="en-US" baseline="0" dirty="0" smtClean="0"/>
              <a:t> (male) need tetracycline to develop into adults – without tetracycline, they die as larva (tests in Caymans showed wt mosquito populations dropped by 80% when GM </a:t>
            </a:r>
            <a:r>
              <a:rPr lang="en-US" baseline="0" dirty="0" err="1" smtClean="0"/>
              <a:t>mosquitos</a:t>
            </a:r>
            <a:r>
              <a:rPr lang="en-US" baseline="0" dirty="0" smtClean="0"/>
              <a:t> were released).</a:t>
            </a:r>
          </a:p>
          <a:p>
            <a:r>
              <a:rPr lang="en-US" baseline="0" dirty="0" smtClean="0"/>
              <a:t>Hawaiian papaya – GM papaya was developed so that it was resistant to </a:t>
            </a:r>
            <a:r>
              <a:rPr lang="en-US" baseline="0" dirty="0" err="1" smtClean="0"/>
              <a:t>ringspot</a:t>
            </a:r>
            <a:r>
              <a:rPr lang="en-US" baseline="0" dirty="0" smtClean="0"/>
              <a:t> virus – 80% of Hawaiian papaya crop is GM</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ELISA used only for fresh food (cheaper, faster). </a:t>
            </a:r>
            <a:r>
              <a:rPr lang="en-US" dirty="0" err="1" smtClean="0"/>
              <a:t>Photosystem</a:t>
            </a:r>
            <a:r>
              <a:rPr lang="en-US" dirty="0" smtClean="0"/>
              <a:t> II gene that all plants have: use as test for viable plant DNA.</a:t>
            </a:r>
          </a:p>
          <a:p>
            <a:r>
              <a:rPr lang="en-US" dirty="0" smtClean="0"/>
              <a:t>There is also ELISA test for GMO. </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Reads 3-5 and writes 5-3. Importance of the 3’. Like AZT….terminate nucleotides.</a:t>
            </a:r>
          </a:p>
          <a:p>
            <a:r>
              <a:rPr lang="en-US" dirty="0" smtClean="0"/>
              <a:t>You need new primers. Millions of copies of primers. Etc… 3rd cycle is the first time we see product only. So now, each cycle you duplicate. Now go home and teach mom/dad. All this is on-line. Flash animations etc…</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Reads 3-5 and writes 5-3. Importance of the 3’. Like AZT….terminate nucleotides.</a:t>
            </a:r>
          </a:p>
          <a:p>
            <a:r>
              <a:rPr lang="en-US" dirty="0" smtClean="0"/>
              <a:t>You need new primers. Millions of copies of primers. Etc… 3rd cycle is the first time we see product only. So now, each cycle you duplicate. Now go home and teach mom/dad. All this is on-line. Flash animations etc…</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Bill Nye</a:t>
            </a:r>
            <a:r>
              <a:rPr lang="en-US" baseline="0" dirty="0" smtClean="0"/>
              <a:t> </a:t>
            </a:r>
            <a:r>
              <a:rPr lang="en-US" baseline="0" dirty="0" err="1" smtClean="0"/>
              <a:t>netflix</a:t>
            </a:r>
            <a:r>
              <a:rPr lang="en-US" baseline="0" dirty="0" smtClean="0"/>
              <a:t> </a:t>
            </a:r>
            <a:r>
              <a:rPr lang="en-US" baseline="0" dirty="0" err="1" smtClean="0"/>
              <a:t>gmo</a:t>
            </a:r>
            <a:r>
              <a:rPr lang="en-US" baseline="0" dirty="0" smtClean="0"/>
              <a:t> video Bill Nye saves the world.</a:t>
            </a:r>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ＭＳ Ｐゴシック" pitchFamily="34" charset="-128"/>
                <a:cs typeface="+mn-cs"/>
              </a:rPr>
              <a:t>. </a:t>
            </a:r>
            <a:r>
              <a:rPr lang="en-US" sz="1200" kern="1200" dirty="0" smtClean="0">
                <a:solidFill>
                  <a:schemeClr val="tx1"/>
                </a:solidFill>
                <a:latin typeface="Arial" pitchFamily="34" charset="0"/>
                <a:ea typeface="ＭＳ Ｐゴシック" pitchFamily="34" charset="-128"/>
                <a:cs typeface="+mn-cs"/>
              </a:rPr>
              <a:t>Genomic DNA is extracted from test foods (Lesson 1) and then two PCR reactions are performed on each test food genomic DNA sample (Lesson 2). One PCR reaction uses primers specific to a common plant gene (plant primers) to verify that viable DNA was successfully extracted from the food. No matter whether the food is GM or not, this PCR reaction should always amplify DNA (See lanes 1 and 3 of the gel above). The other PCR reaction uses primers specific to sequences commonly found in GM crops (GMO primers). This PCR reaction will only amplify DNA if the test food is GM (See lane 4). If the test food is non-GM, then the GMO primers will not be complementary to any sequence within the test food genomic DNA and will not anneal, so no DNA will be amplified (see lane 2). To find out whether DNA has been amplified or not, the PCR products are </a:t>
            </a:r>
            <a:r>
              <a:rPr lang="en-US" sz="1200" kern="1200" dirty="0" err="1" smtClean="0">
                <a:solidFill>
                  <a:schemeClr val="tx1"/>
                </a:solidFill>
                <a:latin typeface="Arial" pitchFamily="34" charset="0"/>
                <a:ea typeface="ＭＳ Ｐゴシック" pitchFamily="34" charset="-128"/>
                <a:cs typeface="+mn-cs"/>
              </a:rPr>
              <a:t>electrophoresed</a:t>
            </a:r>
            <a:r>
              <a:rPr lang="en-US" sz="1200" kern="1200" dirty="0" smtClean="0">
                <a:solidFill>
                  <a:schemeClr val="tx1"/>
                </a:solidFill>
                <a:latin typeface="Arial" pitchFamily="34" charset="0"/>
                <a:ea typeface="ＭＳ Ｐゴシック" pitchFamily="34" charset="-128"/>
                <a:cs typeface="+mn-cs"/>
              </a:rPr>
              <a:t> on a gel and stained to visualize DNA as bands (Lesson 3). A molecular weight ruler (lane 5) is </a:t>
            </a:r>
            <a:r>
              <a:rPr lang="en-US" sz="1200" kern="1200" dirty="0" err="1" smtClean="0">
                <a:solidFill>
                  <a:schemeClr val="tx1"/>
                </a:solidFill>
                <a:latin typeface="Arial" pitchFamily="34" charset="0"/>
                <a:ea typeface="ＭＳ Ｐゴシック" pitchFamily="34" charset="-128"/>
                <a:cs typeface="+mn-cs"/>
              </a:rPr>
              <a:t>electrophoresed</a:t>
            </a:r>
            <a:r>
              <a:rPr lang="en-US" sz="1200" kern="1200" dirty="0" smtClean="0">
                <a:solidFill>
                  <a:schemeClr val="tx1"/>
                </a:solidFill>
                <a:latin typeface="Arial" pitchFamily="34" charset="0"/>
                <a:ea typeface="ＭＳ Ｐゴシック" pitchFamily="34" charset="-128"/>
                <a:cs typeface="+mn-cs"/>
              </a:rPr>
              <a:t> with the samples to allow the sizes of the DNA bands to be determined.</a:t>
            </a:r>
          </a:p>
          <a:p>
            <a:r>
              <a:rPr lang="en-US" sz="1200" kern="1200" dirty="0" smtClean="0">
                <a:solidFill>
                  <a:schemeClr val="tx1"/>
                </a:solidFill>
                <a:latin typeface="Arial" pitchFamily="34" charset="0"/>
                <a:ea typeface="ＭＳ Ｐゴシック" pitchFamily="34" charset="-128"/>
                <a:cs typeface="+mn-cs"/>
              </a:rPr>
              <a:t/>
            </a:r>
            <a:br>
              <a:rPr lang="en-US" sz="1200" kern="1200" dirty="0" smtClean="0">
                <a:solidFill>
                  <a:schemeClr val="tx1"/>
                </a:solidFill>
                <a:latin typeface="Arial" pitchFamily="34" charset="0"/>
                <a:ea typeface="ＭＳ Ｐゴシック" pitchFamily="34" charset="-128"/>
                <a:cs typeface="+mn-cs"/>
              </a:rPr>
            </a:br>
            <a:r>
              <a:rPr lang="en-US" sz="1200" kern="1200" dirty="0" smtClean="0">
                <a:solidFill>
                  <a:schemeClr val="tx1"/>
                </a:solidFill>
                <a:latin typeface="Arial" pitchFamily="34" charset="0"/>
                <a:ea typeface="ＭＳ Ｐゴシック" pitchFamily="34" charset="-128"/>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Flavr</a:t>
            </a:r>
            <a:r>
              <a:rPr lang="en-US" baseline="0" dirty="0" smtClean="0"/>
              <a:t> </a:t>
            </a:r>
            <a:r>
              <a:rPr lang="en-US" baseline="0" dirty="0" err="1" smtClean="0"/>
              <a:t>Savr</a:t>
            </a:r>
            <a:r>
              <a:rPr lang="en-US" baseline="0" dirty="0" smtClean="0"/>
              <a:t> – GM to slow ripening – added anti-sense gene to interfere with an enzyme that degrades pectin in the cell walls (which causes fruit to soften). Did not sell well due to flavor – pulled shortly after.</a:t>
            </a:r>
          </a:p>
          <a:p>
            <a:r>
              <a:rPr lang="en-US" baseline="0" dirty="0" smtClean="0"/>
              <a:t>PRSV= papaya ring spot virus – nearly decimated Hawaiian papaya population</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Between 1996 and 2011, the total surface</a:t>
            </a:r>
            <a:r>
              <a:rPr lang="en-US" baseline="0" dirty="0" smtClean="0"/>
              <a:t> area of land cultivated with GM crops has increased by a factor of 94. 10%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Pest resistance = Bacillus </a:t>
            </a:r>
            <a:r>
              <a:rPr lang="en-US" dirty="0" err="1" smtClean="0"/>
              <a:t>thuringiensis</a:t>
            </a:r>
            <a:r>
              <a:rPr lang="en-US" dirty="0" smtClean="0"/>
              <a:t> (Bt), cry delta </a:t>
            </a:r>
            <a:r>
              <a:rPr lang="en-US" dirty="0" err="1" smtClean="0"/>
              <a:t>endotoxin</a:t>
            </a:r>
            <a:r>
              <a:rPr lang="en-US" dirty="0" smtClean="0"/>
              <a:t> (protein); </a:t>
            </a:r>
          </a:p>
          <a:p>
            <a:r>
              <a:rPr lang="en-US" dirty="0" smtClean="0"/>
              <a:t>Herbicide resistance = </a:t>
            </a:r>
            <a:r>
              <a:rPr lang="en-US" dirty="0" err="1" smtClean="0"/>
              <a:t>RoundUp</a:t>
            </a:r>
            <a:r>
              <a:rPr lang="en-US" dirty="0" smtClean="0"/>
              <a:t> Ready, </a:t>
            </a:r>
            <a:r>
              <a:rPr lang="en-US" dirty="0" err="1" smtClean="0"/>
              <a:t>glyphosate</a:t>
            </a:r>
            <a:r>
              <a:rPr lang="en-US" dirty="0" smtClean="0"/>
              <a:t> tolerance, 5-enolpyruvylshikimate-3-phosphate </a:t>
            </a:r>
            <a:r>
              <a:rPr lang="en-US" dirty="0" err="1" smtClean="0"/>
              <a:t>synthase</a:t>
            </a:r>
            <a:r>
              <a:rPr lang="en-US" dirty="0" smtClean="0"/>
              <a:t> (EPSPS), from </a:t>
            </a:r>
            <a:r>
              <a:rPr lang="en-US" dirty="0" err="1" smtClean="0"/>
              <a:t>agrobacterium</a:t>
            </a:r>
            <a:r>
              <a:rPr lang="en-US" dirty="0" smtClean="0"/>
              <a:t>. </a:t>
            </a:r>
          </a:p>
          <a:p>
            <a:r>
              <a:rPr lang="en-US" dirty="0" smtClean="0"/>
              <a:t>Drought resistance = C4 plants, stomata that close to minimize water loss. </a:t>
            </a:r>
          </a:p>
          <a:p>
            <a:r>
              <a:rPr lang="en-US" dirty="0" smtClean="0"/>
              <a:t>Increased Nutritional Value = Golden Rice, beta carotene. Canola</a:t>
            </a:r>
            <a:r>
              <a:rPr lang="en-US" baseline="0" dirty="0" smtClean="0"/>
              <a:t> oils</a:t>
            </a:r>
            <a:endParaRPr lang="en-US" dirty="0" smtClean="0"/>
          </a:p>
          <a:p>
            <a:r>
              <a:rPr lang="en-US" dirty="0" smtClean="0"/>
              <a:t>Improved fruit = </a:t>
            </a:r>
            <a:r>
              <a:rPr lang="en-US" dirty="0" err="1" smtClean="0"/>
              <a:t>Flavr</a:t>
            </a:r>
            <a:r>
              <a:rPr lang="en-US" dirty="0" smtClean="0"/>
              <a:t> </a:t>
            </a:r>
            <a:r>
              <a:rPr lang="en-US" dirty="0" err="1" smtClean="0"/>
              <a:t>Savr</a:t>
            </a:r>
            <a:r>
              <a:rPr lang="en-US" dirty="0" smtClean="0"/>
              <a:t> tomatoes, delayed softening. Altered Ripening = </a:t>
            </a:r>
            <a:r>
              <a:rPr lang="en-US" dirty="0" err="1" smtClean="0"/>
              <a:t>malin</a:t>
            </a:r>
            <a:r>
              <a:rPr lang="en-US" dirty="0" smtClean="0"/>
              <a:t> (ethylene precursor; plant hormone).</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Pest resistance = Bacillus </a:t>
            </a:r>
            <a:r>
              <a:rPr lang="en-US" dirty="0" err="1" smtClean="0"/>
              <a:t>thuringiensis</a:t>
            </a:r>
            <a:r>
              <a:rPr lang="en-US" dirty="0" smtClean="0"/>
              <a:t> (Bt), cry delta </a:t>
            </a:r>
            <a:r>
              <a:rPr lang="en-US" dirty="0" err="1" smtClean="0"/>
              <a:t>endotoxin</a:t>
            </a:r>
            <a:r>
              <a:rPr lang="en-US" dirty="0" smtClean="0"/>
              <a:t> (protein); </a:t>
            </a:r>
          </a:p>
          <a:p>
            <a:r>
              <a:rPr lang="en-US" dirty="0" smtClean="0"/>
              <a:t>Herbicide resistance = </a:t>
            </a:r>
            <a:r>
              <a:rPr lang="en-US" dirty="0" err="1" smtClean="0"/>
              <a:t>RoundUp</a:t>
            </a:r>
            <a:r>
              <a:rPr lang="en-US" dirty="0" smtClean="0"/>
              <a:t> Ready, </a:t>
            </a:r>
            <a:r>
              <a:rPr lang="en-US" dirty="0" err="1" smtClean="0"/>
              <a:t>glyphosate</a:t>
            </a:r>
            <a:r>
              <a:rPr lang="en-US" dirty="0" smtClean="0"/>
              <a:t> tolerance, 5-enolpyruvylshikimate-3-phosphate </a:t>
            </a:r>
            <a:r>
              <a:rPr lang="en-US" dirty="0" err="1" smtClean="0"/>
              <a:t>synthase</a:t>
            </a:r>
            <a:r>
              <a:rPr lang="en-US" dirty="0" smtClean="0"/>
              <a:t> (EPSPS), from </a:t>
            </a:r>
            <a:r>
              <a:rPr lang="en-US" dirty="0" err="1" smtClean="0"/>
              <a:t>agrobacterium</a:t>
            </a:r>
            <a:r>
              <a:rPr lang="en-US" dirty="0" smtClean="0"/>
              <a:t>. </a:t>
            </a:r>
          </a:p>
          <a:p>
            <a:r>
              <a:rPr lang="en-US" dirty="0" smtClean="0"/>
              <a:t>Drought resistance = C4 plants, stomata that close to minimize water loss. </a:t>
            </a:r>
          </a:p>
          <a:p>
            <a:r>
              <a:rPr lang="en-US" dirty="0" smtClean="0"/>
              <a:t>Increased Nutritional Value = Golden Rice, beta carotene. </a:t>
            </a:r>
          </a:p>
          <a:p>
            <a:r>
              <a:rPr lang="en-US" dirty="0" smtClean="0"/>
              <a:t>Improved fruit = </a:t>
            </a:r>
            <a:r>
              <a:rPr lang="en-US" dirty="0" err="1" smtClean="0"/>
              <a:t>Flavr</a:t>
            </a:r>
            <a:r>
              <a:rPr lang="en-US" dirty="0" smtClean="0"/>
              <a:t> </a:t>
            </a:r>
            <a:r>
              <a:rPr lang="en-US" dirty="0" err="1" smtClean="0"/>
              <a:t>Savr</a:t>
            </a:r>
            <a:r>
              <a:rPr lang="en-US" dirty="0" smtClean="0"/>
              <a:t> tomatoes, delayed softening. Altered Ripening = </a:t>
            </a:r>
            <a:r>
              <a:rPr lang="en-US" dirty="0" err="1" smtClean="0"/>
              <a:t>malin</a:t>
            </a:r>
            <a:r>
              <a:rPr lang="en-US" dirty="0" smtClean="0"/>
              <a:t> (ethylene precursor; plant hormone).</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do you need to do to make a GMO?  Entire</a:t>
            </a:r>
            <a:r>
              <a:rPr lang="en-US" baseline="0" dirty="0" smtClean="0"/>
              <a:t> process can take 5-15 years. </a:t>
            </a:r>
          </a:p>
          <a:p>
            <a:endParaRPr lang="en-US" dirty="0" smtClean="0">
              <a:solidFill>
                <a:srgbClr val="595959"/>
              </a:solidFill>
              <a:latin typeface="Verdana" pitchFamily="34" charset="0"/>
            </a:endParaRPr>
          </a:p>
          <a:p>
            <a:r>
              <a:rPr lang="en-US" dirty="0" smtClean="0">
                <a:solidFill>
                  <a:srgbClr val="595959"/>
                </a:solidFill>
                <a:latin typeface="Verdana" pitchFamily="34" charset="0"/>
              </a:rPr>
              <a:t>Maize line Bt11 was developed through a specific genetic modification to be resistant to attack by European corn borer (ECB; </a:t>
            </a:r>
            <a:r>
              <a:rPr lang="en-US" i="1" dirty="0" err="1" smtClean="0">
                <a:solidFill>
                  <a:srgbClr val="595959"/>
                </a:solidFill>
                <a:latin typeface="Verdana" pitchFamily="34" charset="0"/>
              </a:rPr>
              <a:t>Ostrinia</a:t>
            </a:r>
            <a:r>
              <a:rPr lang="en-US" i="1" dirty="0" smtClean="0">
                <a:solidFill>
                  <a:srgbClr val="595959"/>
                </a:solidFill>
                <a:latin typeface="Verdana" pitchFamily="34" charset="0"/>
              </a:rPr>
              <a:t> </a:t>
            </a:r>
            <a:r>
              <a:rPr lang="en-US" i="1" dirty="0" err="1" smtClean="0">
                <a:solidFill>
                  <a:srgbClr val="595959"/>
                </a:solidFill>
                <a:latin typeface="Verdana" pitchFamily="34" charset="0"/>
              </a:rPr>
              <a:t>nubilalis</a:t>
            </a:r>
            <a:r>
              <a:rPr lang="en-US" dirty="0" smtClean="0">
                <a:solidFill>
                  <a:srgbClr val="595959"/>
                </a:solidFill>
                <a:latin typeface="Verdana" pitchFamily="34" charset="0"/>
              </a:rPr>
              <a:t>), a major insect pest of maize in agriculture. The novel variety produced the insecticidal protein, Cry1Ab, derived from </a:t>
            </a:r>
            <a:r>
              <a:rPr lang="en-US" i="1" dirty="0" smtClean="0">
                <a:solidFill>
                  <a:srgbClr val="595959"/>
                </a:solidFill>
                <a:latin typeface="Verdana" pitchFamily="34" charset="0"/>
              </a:rPr>
              <a:t>Bacillus </a:t>
            </a:r>
            <a:r>
              <a:rPr lang="en-US" i="1" dirty="0" err="1" smtClean="0">
                <a:solidFill>
                  <a:srgbClr val="595959"/>
                </a:solidFill>
                <a:latin typeface="Verdana" pitchFamily="34" charset="0"/>
              </a:rPr>
              <a:t>thuringiensis</a:t>
            </a:r>
            <a:r>
              <a:rPr lang="en-US" dirty="0" smtClean="0">
                <a:solidFill>
                  <a:srgbClr val="595959"/>
                </a:solidFill>
                <a:latin typeface="Verdana" pitchFamily="34" charset="0"/>
              </a:rPr>
              <a:t> subsp. </a:t>
            </a:r>
            <a:r>
              <a:rPr lang="en-US" dirty="0" err="1" smtClean="0">
                <a:solidFill>
                  <a:srgbClr val="595959"/>
                </a:solidFill>
                <a:latin typeface="Verdana" pitchFamily="34" charset="0"/>
              </a:rPr>
              <a:t>kurstaki</a:t>
            </a:r>
            <a:r>
              <a:rPr lang="en-US" dirty="0" smtClean="0">
                <a:solidFill>
                  <a:srgbClr val="595959"/>
                </a:solidFill>
                <a:latin typeface="Verdana" pitchFamily="34" charset="0"/>
              </a:rPr>
              <a:t> (</a:t>
            </a:r>
            <a:r>
              <a:rPr lang="en-US" dirty="0" err="1" smtClean="0">
                <a:solidFill>
                  <a:srgbClr val="595959"/>
                </a:solidFill>
                <a:latin typeface="Verdana" pitchFamily="34" charset="0"/>
              </a:rPr>
              <a:t>B.t.k</a:t>
            </a:r>
            <a:r>
              <a:rPr lang="en-US" dirty="0" smtClean="0">
                <a:solidFill>
                  <a:srgbClr val="595959"/>
                </a:solidFill>
                <a:latin typeface="Verdana" pitchFamily="34" charset="0"/>
              </a:rPr>
              <a:t>.) HD-1 strain. Delta-</a:t>
            </a:r>
            <a:r>
              <a:rPr lang="en-US" dirty="0" err="1" smtClean="0">
                <a:solidFill>
                  <a:srgbClr val="595959"/>
                </a:solidFill>
                <a:latin typeface="Verdana" pitchFamily="34" charset="0"/>
              </a:rPr>
              <a:t>endotoxins</a:t>
            </a:r>
            <a:r>
              <a:rPr lang="en-US" dirty="0" smtClean="0">
                <a:solidFill>
                  <a:srgbClr val="595959"/>
                </a:solidFill>
                <a:latin typeface="Verdana" pitchFamily="34" charset="0"/>
              </a:rPr>
              <a:t>, such as the Cry1Ab protein expressed in Bt11, act by selectively binding to specific sites localized on the brush border </a:t>
            </a:r>
            <a:r>
              <a:rPr lang="en-US" dirty="0" err="1" smtClean="0">
                <a:solidFill>
                  <a:srgbClr val="595959"/>
                </a:solidFill>
                <a:latin typeface="Verdana" pitchFamily="34" charset="0"/>
              </a:rPr>
              <a:t>midgut</a:t>
            </a:r>
            <a:r>
              <a:rPr lang="en-US" dirty="0" smtClean="0">
                <a:solidFill>
                  <a:srgbClr val="595959"/>
                </a:solidFill>
                <a:latin typeface="Verdana" pitchFamily="34" charset="0"/>
              </a:rPr>
              <a:t> epithelium of susceptible insect species. Following binding, </a:t>
            </a:r>
            <a:r>
              <a:rPr lang="en-US" dirty="0" err="1" smtClean="0">
                <a:solidFill>
                  <a:srgbClr val="595959"/>
                </a:solidFill>
                <a:latin typeface="Verdana" pitchFamily="34" charset="0"/>
              </a:rPr>
              <a:t>cation</a:t>
            </a:r>
            <a:r>
              <a:rPr lang="en-US" dirty="0" smtClean="0">
                <a:solidFill>
                  <a:srgbClr val="595959"/>
                </a:solidFill>
                <a:latin typeface="Verdana" pitchFamily="34" charset="0"/>
              </a:rPr>
              <a:t>-specific pores are formed that disrupt </a:t>
            </a:r>
            <a:r>
              <a:rPr lang="en-US" dirty="0" err="1" smtClean="0">
                <a:solidFill>
                  <a:srgbClr val="595959"/>
                </a:solidFill>
                <a:latin typeface="Verdana" pitchFamily="34" charset="0"/>
              </a:rPr>
              <a:t>midgut</a:t>
            </a:r>
            <a:r>
              <a:rPr lang="en-US" dirty="0" smtClean="0">
                <a:solidFill>
                  <a:srgbClr val="595959"/>
                </a:solidFill>
                <a:latin typeface="Verdana" pitchFamily="34" charset="0"/>
              </a:rPr>
              <a:t> ion flow and thereby cause paralysis and death. Cry1Ab is insecticidal only to </a:t>
            </a:r>
            <a:r>
              <a:rPr lang="en-US" dirty="0" err="1" smtClean="0">
                <a:solidFill>
                  <a:srgbClr val="595959"/>
                </a:solidFill>
                <a:latin typeface="Verdana" pitchFamily="34" charset="0"/>
              </a:rPr>
              <a:t>lepidopteran</a:t>
            </a:r>
            <a:r>
              <a:rPr lang="en-US" dirty="0" smtClean="0">
                <a:solidFill>
                  <a:srgbClr val="595959"/>
                </a:solidFill>
                <a:latin typeface="Verdana" pitchFamily="34" charset="0"/>
              </a:rPr>
              <a:t> insects, and its specificity of action is directly attributable to the presence of specific binding sites in the target insects. There are no binding sites for delta-</a:t>
            </a:r>
            <a:r>
              <a:rPr lang="en-US" dirty="0" err="1" smtClean="0">
                <a:solidFill>
                  <a:srgbClr val="595959"/>
                </a:solidFill>
                <a:latin typeface="Verdana" pitchFamily="34" charset="0"/>
              </a:rPr>
              <a:t>endotoxins</a:t>
            </a:r>
            <a:r>
              <a:rPr lang="en-US" dirty="0" smtClean="0">
                <a:solidFill>
                  <a:srgbClr val="595959"/>
                </a:solidFill>
                <a:latin typeface="Verdana" pitchFamily="34" charset="0"/>
              </a:rPr>
              <a:t> of </a:t>
            </a:r>
            <a:r>
              <a:rPr lang="en-US" i="1" dirty="0" smtClean="0">
                <a:solidFill>
                  <a:srgbClr val="595959"/>
                </a:solidFill>
                <a:latin typeface="Verdana" pitchFamily="34" charset="0"/>
              </a:rPr>
              <a:t>B. </a:t>
            </a:r>
            <a:r>
              <a:rPr lang="en-US" i="1" dirty="0" err="1" smtClean="0">
                <a:solidFill>
                  <a:srgbClr val="595959"/>
                </a:solidFill>
                <a:latin typeface="Verdana" pitchFamily="34" charset="0"/>
              </a:rPr>
              <a:t>thuringiensis</a:t>
            </a:r>
            <a:r>
              <a:rPr lang="en-US" dirty="0" smtClean="0">
                <a:solidFill>
                  <a:srgbClr val="595959"/>
                </a:solidFill>
                <a:latin typeface="Verdana" pitchFamily="34" charset="0"/>
              </a:rPr>
              <a:t> on the surface of mammalian intestinal cells, therefore, livestock animals and humans are not susceptible to these proteins. (</a:t>
            </a:r>
            <a:r>
              <a:rPr lang="en-US" dirty="0" err="1" smtClean="0">
                <a:solidFill>
                  <a:srgbClr val="595959"/>
                </a:solidFill>
                <a:latin typeface="Verdana" pitchFamily="34" charset="0"/>
              </a:rPr>
              <a:t>www.agbios.com</a:t>
            </a:r>
            <a:r>
              <a:rPr lang="en-US" dirty="0" smtClean="0">
                <a:solidFill>
                  <a:srgbClr val="595959"/>
                </a:solidFill>
                <a:latin typeface="Verdana" pitchFamily="34" charset="0"/>
              </a:rPr>
              <a:t>)</a:t>
            </a:r>
          </a:p>
          <a:p>
            <a:endParaRPr lang="en-US" dirty="0" smtClean="0">
              <a:solidFill>
                <a:srgbClr val="595959"/>
              </a:solidFill>
              <a:latin typeface="Verdana" pitchFamily="34" charset="0"/>
            </a:endParaRPr>
          </a:p>
          <a:p>
            <a:r>
              <a:rPr lang="en-US" dirty="0" smtClean="0">
                <a:solidFill>
                  <a:srgbClr val="595959"/>
                </a:solidFill>
                <a:latin typeface="Verdana" pitchFamily="34" charset="0"/>
              </a:rPr>
              <a:t>Technically safe to eat, so only those organisms that eat corn only would be affected by this </a:t>
            </a:r>
            <a:r>
              <a:rPr lang="en-US" dirty="0" err="1" smtClean="0">
                <a:solidFill>
                  <a:srgbClr val="595959"/>
                </a:solidFill>
                <a:latin typeface="Verdana" pitchFamily="34" charset="0"/>
              </a:rPr>
              <a:t>endotoxin</a:t>
            </a:r>
            <a:endParaRPr lang="en-US" dirty="0" smtClean="0">
              <a:solidFill>
                <a:srgbClr val="595959"/>
              </a:solidFill>
              <a:latin typeface="Verdana" pitchFamily="34" charset="0"/>
            </a:endParaRPr>
          </a:p>
          <a:p>
            <a:r>
              <a:rPr lang="en-US" dirty="0" smtClean="0">
                <a:solidFill>
                  <a:srgbClr val="595959"/>
                </a:solidFill>
                <a:latin typeface="Verdana" pitchFamily="34" charset="0"/>
              </a:rPr>
              <a:t>How does round-up work? It block the ability to manufacture a specific AA, therefore (like in JP/Lysine) will kill off the plant by lacking that essential AA.</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Ti plasmid</a:t>
            </a:r>
            <a:r>
              <a:rPr lang="en-US" baseline="0" dirty="0" smtClean="0"/>
              <a:t> from </a:t>
            </a:r>
            <a:r>
              <a:rPr lang="en-US" baseline="0" dirty="0" err="1" smtClean="0"/>
              <a:t>agrobacterium</a:t>
            </a:r>
            <a:r>
              <a:rPr lang="en-US" baseline="0" dirty="0" smtClean="0"/>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ＭＳ Ｐゴシック" pitchFamily="34" charset="-128"/>
                <a:cs typeface="+mn-cs"/>
              </a:rPr>
              <a:t>Gene</a:t>
            </a:r>
            <a:r>
              <a:rPr lang="en-US" sz="1200" kern="1200" baseline="0" dirty="0" smtClean="0">
                <a:solidFill>
                  <a:schemeClr val="tx1"/>
                </a:solidFill>
                <a:latin typeface="Arial" pitchFamily="34" charset="0"/>
                <a:ea typeface="ＭＳ Ｐゴシック" pitchFamily="34" charset="-128"/>
                <a:cs typeface="+mn-cs"/>
              </a:rPr>
              <a:t> is </a:t>
            </a:r>
            <a:r>
              <a:rPr lang="en-US" sz="1200" kern="1200" dirty="0" smtClean="0">
                <a:solidFill>
                  <a:schemeClr val="tx1"/>
                </a:solidFill>
                <a:latin typeface="Arial" pitchFamily="34" charset="0"/>
                <a:ea typeface="ＭＳ Ｐゴシック" pitchFamily="34" charset="-128"/>
                <a:cs typeface="+mn-cs"/>
              </a:rPr>
              <a:t>first be localized within an organism's genome; then it must be copied so that it can be isolated or cloned out of the organism. Although a gene's coding region may just be a few hundred or thousand base pairs long, the gene itself may be tens of thousands of base pairs long, due to its </a:t>
            </a:r>
            <a:r>
              <a:rPr lang="en-US" sz="1200" kern="1200" dirty="0" err="1" smtClean="0">
                <a:solidFill>
                  <a:schemeClr val="tx1"/>
                </a:solidFill>
                <a:latin typeface="Arial" pitchFamily="34" charset="0"/>
                <a:ea typeface="ＭＳ Ｐゴシック" pitchFamily="34" charset="-128"/>
                <a:cs typeface="+mn-cs"/>
              </a:rPr>
              <a:t>introns</a:t>
            </a:r>
            <a:r>
              <a:rPr lang="en-US" sz="1200" kern="1200" dirty="0" smtClean="0">
                <a:solidFill>
                  <a:schemeClr val="tx1"/>
                </a:solidFill>
                <a:latin typeface="Arial" pitchFamily="34" charset="0"/>
                <a:ea typeface="ＭＳ Ｐゴシック" pitchFamily="34" charset="-128"/>
                <a:cs typeface="+mn-cs"/>
              </a:rPr>
              <a:t> (</a:t>
            </a:r>
            <a:r>
              <a:rPr lang="en-US" sz="1200" kern="1200" dirty="0" err="1" smtClean="0">
                <a:solidFill>
                  <a:schemeClr val="tx1"/>
                </a:solidFill>
                <a:latin typeface="Arial" pitchFamily="34" charset="0"/>
                <a:ea typeface="ＭＳ Ｐゴシック" pitchFamily="34" charset="-128"/>
                <a:cs typeface="+mn-cs"/>
              </a:rPr>
              <a:t>noncoding</a:t>
            </a:r>
            <a:r>
              <a:rPr lang="en-US" sz="1200" kern="1200" dirty="0" smtClean="0">
                <a:solidFill>
                  <a:schemeClr val="tx1"/>
                </a:solidFill>
                <a:latin typeface="Arial" pitchFamily="34" charset="0"/>
                <a:ea typeface="ＭＳ Ｐゴシック" pitchFamily="34" charset="-128"/>
                <a:cs typeface="+mn-cs"/>
              </a:rPr>
              <a:t> sequences). The cloning of an entire gene can be very laborious and can take many years.</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ＭＳ Ｐゴシック" pitchFamily="34" charset="-128"/>
                <a:cs typeface="+mn-cs"/>
              </a:rPr>
              <a:t>the third step is to engineer the gene so that the crop plant's cells will read it correctly and manufacture the protein of interest. This is done by streamlining the gene to remove unnecessary </a:t>
            </a:r>
            <a:r>
              <a:rPr lang="en-US" sz="1200" kern="1200" dirty="0" err="1" smtClean="0">
                <a:solidFill>
                  <a:schemeClr val="tx1"/>
                </a:solidFill>
                <a:latin typeface="Arial" pitchFamily="34" charset="0"/>
                <a:ea typeface="ＭＳ Ｐゴシック" pitchFamily="34" charset="-128"/>
                <a:cs typeface="+mn-cs"/>
              </a:rPr>
              <a:t>introns</a:t>
            </a:r>
            <a:r>
              <a:rPr lang="en-US" sz="1200" kern="1200" dirty="0" smtClean="0">
                <a:solidFill>
                  <a:schemeClr val="tx1"/>
                </a:solidFill>
                <a:latin typeface="Arial" pitchFamily="34" charset="0"/>
                <a:ea typeface="ＭＳ Ｐゴシック" pitchFamily="34" charset="-128"/>
                <a:cs typeface="+mn-cs"/>
              </a:rPr>
              <a:t>, and adding or changing sequences that will enable the gene to be expressed within the crop's cells, including a promoter and a terminator (see Figure 1). The promoter serves as a docking site for RNA polymerase and a signal for where it should start transcribing a gene. The terminator is the signal to stop transcription. </a:t>
            </a:r>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plant leaf sample, break up and develop callus on media. Callus is mass of undifferentiated cells. Transform using gene gun or other methods. Grow callus on selective media for </a:t>
            </a:r>
            <a:r>
              <a:rPr lang="en-US" dirty="0" err="1" smtClean="0"/>
              <a:t>transformants</a:t>
            </a:r>
            <a:r>
              <a:rPr lang="en-US" dirty="0" smtClean="0"/>
              <a:t>, transfer to growth media…becomes plant. Other methods, </a:t>
            </a:r>
            <a:r>
              <a:rPr lang="en-US" dirty="0" err="1" smtClean="0"/>
              <a:t>electroporation</a:t>
            </a:r>
            <a:r>
              <a:rPr lang="en-US" dirty="0" smtClean="0"/>
              <a:t>, </a:t>
            </a:r>
            <a:r>
              <a:rPr lang="en-US" dirty="0" err="1" smtClean="0"/>
              <a:t>agrobacterium</a:t>
            </a:r>
            <a:r>
              <a:rPr lang="en-US" dirty="0" smtClean="0"/>
              <a:t>, whiskers. </a:t>
            </a:r>
            <a:r>
              <a:rPr lang="en-US" dirty="0" err="1" smtClean="0"/>
              <a:t>Totipotent</a:t>
            </a:r>
            <a:r>
              <a:rPr lang="en-US" dirty="0" smtClean="0"/>
              <a:t> property of plants.</a:t>
            </a:r>
          </a:p>
          <a:p>
            <a:endParaRPr lang="en-US" dirty="0" smtClean="0"/>
          </a:p>
          <a:p>
            <a:r>
              <a:rPr lang="en-US" dirty="0" smtClean="0"/>
              <a:t>Helios: bind the plasmids to Au and shoot it into the plant. Shoot, grow and see if its genetically modified,</a:t>
            </a:r>
          </a:p>
          <a:p>
            <a:endParaRPr lang="en-US" dirty="0"/>
          </a:p>
        </p:txBody>
      </p:sp>
      <p:sp>
        <p:nvSpPr>
          <p:cNvPr id="4" name="Slide Number Placeholder 3"/>
          <p:cNvSpPr>
            <a:spLocks noGrp="1"/>
          </p:cNvSpPr>
          <p:nvPr>
            <p:ph type="sldNum" sz="quarter" idx="10"/>
          </p:nvPr>
        </p:nvSpPr>
        <p:spPr/>
        <p:txBody>
          <a:bodyPr/>
          <a:lstStyle/>
          <a:p>
            <a:pPr>
              <a:defRPr/>
            </a:pPr>
            <a:fld id="{04DEB4E8-8B7D-45F3-9627-079BC499816E}"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F95F9B5-85F7-443F-A1D5-3EAA3C3899FA}" type="datetimeFigureOut">
              <a:rPr lang="en-US"/>
              <a:pPr/>
              <a:t>11/5/18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361A3BC-1721-41A9-A28E-3ABDE20B2BFB}" type="slidenum">
              <a:rPr/>
              <a:pPr/>
              <a:t>‹#›</a:t>
            </a:fld>
            <a:endParaRPr/>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DF95F9B5-85F7-443F-A1D5-3EAA3C3899FA}" type="datetimeFigureOut">
              <a:rPr lang="en-US"/>
              <a:pPr/>
              <a:t>11/5/18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F95F9B5-85F7-443F-A1D5-3EAA3C3899FA}" type="datetimeFigureOut">
              <a:rPr lang="en-US"/>
              <a:pPr/>
              <a:t>11/5/18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F95F9B5-85F7-443F-A1D5-3EAA3C3899FA}" type="datetimeFigureOut">
              <a:rPr lang="en-US"/>
              <a:pPr/>
              <a:t>11/5/18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F95F9B5-85F7-443F-A1D5-3EAA3C3899FA}" type="datetimeFigureOut">
              <a:rPr lang="en-US"/>
              <a:pPr/>
              <a:t>11/5/18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5F9B5-85F7-443F-A1D5-3EAA3C3899FA}" type="datetimeFigureOut">
              <a:rPr lang="en-US"/>
              <a:pPr/>
              <a:t>11/5/18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F95F9B5-85F7-443F-A1D5-3EAA3C3899FA}" type="datetimeFigureOut">
              <a:rPr lang="en-US"/>
              <a:pPr/>
              <a:t>11/5/18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F95F9B5-85F7-443F-A1D5-3EAA3C3899FA}" type="datetimeFigureOut">
              <a:rPr lang="en-US"/>
              <a:pPr/>
              <a:t>11/5/18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F95F9B5-85F7-443F-A1D5-3EAA3C3899FA}" type="datetimeFigureOut">
              <a:rPr lang="en-US"/>
              <a:pPr/>
              <a:t>11/5/18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5F9B5-85F7-443F-A1D5-3EAA3C3899FA}" type="datetimeFigureOut">
              <a:rPr lang="en-US"/>
              <a:pPr/>
              <a:t>11/5/18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5F9B5-85F7-443F-A1D5-3EAA3C3899FA}" type="datetimeFigureOut">
              <a:rPr lang="en-US"/>
              <a:pPr/>
              <a:t>11/5/18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DF95F9B5-85F7-443F-A1D5-3EAA3C3899FA}" type="datetimeFigureOut">
              <a:rPr lang="en-US"/>
              <a:pPr/>
              <a:t>11/5/18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361A3BC-1721-41A9-A28E-3ABDE20B2BF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DF95F9B5-85F7-443F-A1D5-3EAA3C3899FA}" type="datetimeFigureOut">
              <a:rPr lang="en-US"/>
              <a:pPr/>
              <a:t>11/5/18</a:t>
            </a:fld>
            <a:endParaRPr/>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2361A3BC-1721-41A9-A28E-3ABDE20B2BFB}" type="slidenum">
              <a:rPr/>
              <a:pPr/>
              <a:t>‹#›</a:t>
            </a:fld>
            <a:endParaRPr/>
          </a:p>
        </p:txBody>
      </p:sp>
      <p:sp>
        <p:nvSpPr>
          <p:cNvPr id="8" name="Text Box 8"/>
          <p:cNvSpPr txBox="1">
            <a:spLocks noChangeArrowheads="1"/>
          </p:cNvSpPr>
          <p:nvPr userDrawn="1"/>
        </p:nvSpPr>
        <p:spPr bwMode="auto">
          <a:xfrm>
            <a:off x="838200" y="6400800"/>
            <a:ext cx="401637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defRPr/>
            </a:pPr>
            <a:endParaRPr lang="en-US" smtClean="0"/>
          </a:p>
        </p:txBody>
      </p:sp>
      <p:sp>
        <p:nvSpPr>
          <p:cNvPr id="9" name="Rectangle 9"/>
          <p:cNvSpPr>
            <a:spLocks noChangeArrowheads="1"/>
          </p:cNvSpPr>
          <p:nvPr userDrawn="1"/>
        </p:nvSpPr>
        <p:spPr bwMode="auto">
          <a:xfrm>
            <a:off x="762000" y="6400800"/>
            <a:ext cx="5486400" cy="2746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r>
              <a:rPr lang="en-US" sz="1200">
                <a:solidFill>
                  <a:schemeClr val="bg2"/>
                </a:solidFill>
              </a:rPr>
              <a:t>Biotechnology Explorer</a:t>
            </a:r>
            <a:r>
              <a:rPr lang="en-US" sz="1200">
                <a:solidFill>
                  <a:schemeClr val="bg2"/>
                </a:solidFill>
                <a:cs typeface="Arial" pitchFamily="34" charset="0"/>
              </a:rPr>
              <a:t>™</a:t>
            </a:r>
            <a:r>
              <a:rPr lang="en-US" sz="1200">
                <a:solidFill>
                  <a:schemeClr val="bg2"/>
                </a:solidFill>
              </a:rPr>
              <a:t> |   explorer.bio-rad.com</a:t>
            </a:r>
          </a:p>
        </p:txBody>
      </p:sp>
      <p:sp>
        <p:nvSpPr>
          <p:cNvPr id="10" name="Rectangle 10"/>
          <p:cNvSpPr>
            <a:spLocks noChangeArrowheads="1"/>
          </p:cNvSpPr>
          <p:nvPr userDrawn="1"/>
        </p:nvSpPr>
        <p:spPr bwMode="auto">
          <a:xfrm>
            <a:off x="8001000" y="457200"/>
            <a:ext cx="7620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endParaRPr lang="en-US"/>
          </a:p>
        </p:txBody>
      </p:sp>
      <p:sp>
        <p:nvSpPr>
          <p:cNvPr id="11" name="Rectangle 11"/>
          <p:cNvSpPr>
            <a:spLocks noChangeArrowheads="1"/>
          </p:cNvSpPr>
          <p:nvPr userDrawn="1"/>
        </p:nvSpPr>
        <p:spPr bwMode="auto">
          <a:xfrm>
            <a:off x="8077200" y="533400"/>
            <a:ext cx="7620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spAutoFit/>
          </a:bodyPr>
          <a:lstStyle/>
          <a:p>
            <a:endParaRPr lang="en-US"/>
          </a:p>
        </p:txBody>
      </p:sp>
      <p:sp>
        <p:nvSpPr>
          <p:cNvPr id="12" name="Rectangle 14"/>
          <p:cNvSpPr>
            <a:spLocks noChangeArrowheads="1"/>
          </p:cNvSpPr>
          <p:nvPr userDrawn="1"/>
        </p:nvSpPr>
        <p:spPr bwMode="auto">
          <a:xfrm>
            <a:off x="228600" y="6407150"/>
            <a:ext cx="369888" cy="2746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wrap="none">
            <a:spAutoFit/>
          </a:bodyPr>
          <a:lstStyle/>
          <a:p>
            <a:fld id="{C092C51A-E1DB-483C-A849-0EC856B1223F}" type="slidenum">
              <a:rPr lang="en-US" sz="1200">
                <a:solidFill>
                  <a:schemeClr val="bg2"/>
                </a:solidFill>
              </a:rPr>
              <a:pPr/>
              <a:t>‹#›</a:t>
            </a:fld>
            <a:endParaRPr lang="en-US" sz="120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hyperlink" Target="http://www.bio-rad.com/webroot/web/html/lse/support/tutorial_micropipet_wndw.html" TargetMode="External"/><Relationship Id="rId4" Type="http://schemas.openxmlformats.org/officeDocument/2006/relationships/hyperlink" Target="http://www.bio-rad.com/webroot/web/html/lse/support/tutorial-casting-an-agarose-gel-wndw.html" TargetMode="External"/><Relationship Id="rId5" Type="http://schemas.openxmlformats.org/officeDocument/2006/relationships/hyperlink" Target="http://www.bio-rad.com/webroot/web/html/lse/support/tutorial-agarose-gel-electrophoresis-wndw.html" TargetMode="Externa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www.bio-rad.com/webroot/web/html/lse/support/tutorial_transferpipet_wndw.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3XPAp6dgl14" TargetMode="External"/><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normAutofit/>
          </a:bodyPr>
          <a:lstStyle/>
          <a:p>
            <a:r>
              <a:rPr lang="en-US" dirty="0" smtClean="0"/>
              <a:t>Explore how Genetically Modified foods are made</a:t>
            </a:r>
          </a:p>
          <a:p>
            <a:r>
              <a:rPr lang="en-US" dirty="0" smtClean="0"/>
              <a:t>Extract DNA from GMO foods and Run a PCR</a:t>
            </a:r>
          </a:p>
          <a:p>
            <a:r>
              <a:rPr lang="en-US" dirty="0" smtClean="0"/>
              <a:t>Explore PCR</a:t>
            </a:r>
          </a:p>
          <a:p>
            <a:r>
              <a:rPr lang="en-US" dirty="0" smtClean="0"/>
              <a:t>Interpret results from PCR on GMO samples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GMO Goals</a:t>
            </a:r>
            <a:endParaRPr lang="en-US" dirty="0"/>
          </a:p>
        </p:txBody>
      </p:sp>
      <p:pic>
        <p:nvPicPr>
          <p:cNvPr id="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2191" y="1854441"/>
            <a:ext cx="7077870" cy="476747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1638" y="299284"/>
            <a:ext cx="7581901" cy="1653988"/>
          </a:xfrm>
        </p:spPr>
        <p:txBody>
          <a:bodyPr/>
          <a:lstStyle/>
          <a:p>
            <a:r>
              <a:rPr lang="en-US" sz="4400" dirty="0" smtClean="0">
                <a:solidFill>
                  <a:srgbClr val="FF8000"/>
                </a:solidFill>
              </a:rPr>
              <a:t>Making GMOs – 1) Choose Desirable Trait</a:t>
            </a:r>
            <a:endParaRPr lang="en-US" sz="4400" dirty="0"/>
          </a:p>
        </p:txBody>
      </p:sp>
      <p:sp>
        <p:nvSpPr>
          <p:cNvPr id="3" name="Content Placeholder 2"/>
          <p:cNvSpPr>
            <a:spLocks noGrp="1"/>
          </p:cNvSpPr>
          <p:nvPr>
            <p:ph idx="1"/>
          </p:nvPr>
        </p:nvSpPr>
        <p:spPr>
          <a:xfrm>
            <a:off x="2851323" y="1882588"/>
            <a:ext cx="5510040" cy="3953436"/>
          </a:xfrm>
        </p:spPr>
        <p:txBody>
          <a:bodyPr>
            <a:normAutofit fontScale="92500" lnSpcReduction="20000"/>
          </a:bodyPr>
          <a:lstStyle/>
          <a:p>
            <a:pPr marL="400050" lvl="1" indent="0">
              <a:buNone/>
            </a:pPr>
            <a:r>
              <a:rPr lang="en-US" sz="2100" dirty="0" smtClean="0"/>
              <a:t>EX: </a:t>
            </a:r>
            <a:r>
              <a:rPr lang="en-US" sz="2100" dirty="0" err="1" smtClean="0">
                <a:solidFill>
                  <a:schemeClr val="accent2"/>
                </a:solidFill>
              </a:rPr>
              <a:t>Glyphosate</a:t>
            </a:r>
            <a:r>
              <a:rPr lang="en-US" sz="2100" dirty="0" smtClean="0">
                <a:solidFill>
                  <a:schemeClr val="accent2"/>
                </a:solidFill>
              </a:rPr>
              <a:t> resistance (Roundup Ready) </a:t>
            </a:r>
            <a:r>
              <a:rPr lang="en-US" sz="2100" dirty="0" smtClean="0"/>
              <a:t>– </a:t>
            </a:r>
            <a:r>
              <a:rPr lang="en-US" sz="2100" dirty="0" err="1" smtClean="0"/>
              <a:t>Glyphosate</a:t>
            </a:r>
            <a:r>
              <a:rPr lang="en-US" sz="2100" dirty="0" smtClean="0"/>
              <a:t> kills plants by interfering with amino acid synthesis. Some </a:t>
            </a:r>
            <a:r>
              <a:rPr lang="en-US" sz="2100" dirty="0" err="1" smtClean="0"/>
              <a:t>Agrobacterium</a:t>
            </a:r>
            <a:r>
              <a:rPr lang="en-US" sz="2100" dirty="0" smtClean="0"/>
              <a:t> are resistant to </a:t>
            </a:r>
            <a:r>
              <a:rPr lang="en-US" sz="2100" dirty="0" err="1" smtClean="0"/>
              <a:t>glyphosate</a:t>
            </a:r>
            <a:r>
              <a:rPr lang="en-US" sz="2100" dirty="0" smtClean="0"/>
              <a:t> – clone that gene and transfect into soybeans. </a:t>
            </a:r>
          </a:p>
          <a:p>
            <a:pPr marL="400050" lvl="1" indent="0">
              <a:buNone/>
            </a:pPr>
            <a:endParaRPr lang="en-US" sz="2100" dirty="0" smtClean="0"/>
          </a:p>
          <a:p>
            <a:pPr marL="400050" lvl="1" indent="0">
              <a:buNone/>
            </a:pPr>
            <a:r>
              <a:rPr lang="en-US" sz="2100" dirty="0" smtClean="0"/>
              <a:t>EX: </a:t>
            </a:r>
            <a:r>
              <a:rPr lang="en-US" sz="2100" dirty="0" smtClean="0">
                <a:solidFill>
                  <a:srgbClr val="9DE61E"/>
                </a:solidFill>
              </a:rPr>
              <a:t>Bt (</a:t>
            </a:r>
            <a:r>
              <a:rPr lang="en-US" sz="2100" dirty="0" err="1" smtClean="0">
                <a:solidFill>
                  <a:srgbClr val="9DE61E"/>
                </a:solidFill>
              </a:rPr>
              <a:t>Baccilus</a:t>
            </a:r>
            <a:r>
              <a:rPr lang="en-US" sz="2100" dirty="0" smtClean="0">
                <a:solidFill>
                  <a:srgbClr val="9DE61E"/>
                </a:solidFill>
              </a:rPr>
              <a:t> </a:t>
            </a:r>
            <a:r>
              <a:rPr lang="en-US" sz="2100" dirty="0" err="1" smtClean="0">
                <a:solidFill>
                  <a:srgbClr val="9DE61E"/>
                </a:solidFill>
              </a:rPr>
              <a:t>thuringiensis</a:t>
            </a:r>
            <a:r>
              <a:rPr lang="en-US" sz="2100" dirty="0" smtClean="0">
                <a:solidFill>
                  <a:srgbClr val="9DE61E"/>
                </a:solidFill>
              </a:rPr>
              <a:t>) plants </a:t>
            </a:r>
            <a:r>
              <a:rPr lang="en-US" sz="2100" dirty="0" smtClean="0"/>
              <a:t>– Bt is a bacterium that lives in the soil and is insecticidal. It forms crystals of delta-</a:t>
            </a:r>
            <a:r>
              <a:rPr lang="en-US" sz="2100" dirty="0" err="1" smtClean="0"/>
              <a:t>endotoxin</a:t>
            </a:r>
            <a:r>
              <a:rPr lang="en-US" sz="2100" dirty="0" smtClean="0"/>
              <a:t> (called crystal proteins, encoded by </a:t>
            </a:r>
            <a:r>
              <a:rPr lang="en-US" sz="2100" i="1" dirty="0" smtClean="0"/>
              <a:t>cry</a:t>
            </a:r>
            <a:r>
              <a:rPr lang="en-US" sz="2100" dirty="0" smtClean="0"/>
              <a:t> genes on plasmid). When insects ingest toxin crystals, pores are formed in their guts – insect starves to death. </a:t>
            </a:r>
          </a:p>
          <a:p>
            <a:endParaRPr lang="en-US" dirty="0"/>
          </a:p>
        </p:txBody>
      </p:sp>
      <p:pic>
        <p:nvPicPr>
          <p:cNvPr id="4" name="Picture 2" descr="http://upload.wikimedia.org/wikipedia/commons/thumb/1/1d/Bt_plants.png/640px-Bt_plants.pn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3629" y="1494914"/>
            <a:ext cx="1882441" cy="342663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116296" y="5221901"/>
            <a:ext cx="3830863" cy="1015663"/>
          </a:xfrm>
          <a:prstGeom prst="rect">
            <a:avLst/>
          </a:prstGeom>
          <a:noFill/>
        </p:spPr>
        <p:txBody>
          <a:bodyPr wrap="square" rtlCol="0">
            <a:spAutoFit/>
          </a:bodyPr>
          <a:lstStyle/>
          <a:p>
            <a:r>
              <a:rPr lang="en-US" sz="2000" i="0" baseline="0" dirty="0" err="1" smtClean="0"/>
              <a:t>Bt</a:t>
            </a:r>
            <a:r>
              <a:rPr lang="en-US" sz="2000" i="0" baseline="0" dirty="0" smtClean="0"/>
              <a:t> toxins in peanut plant (bottom) protect it from the European corn borer larva. </a:t>
            </a:r>
            <a:endParaRPr lang="en-US" sz="1600" i="0" baseline="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8000"/>
                </a:solidFill>
              </a:rPr>
              <a:t>Making GMOs – 2) Clone the gene </a:t>
            </a:r>
            <a:endParaRPr lang="en-US" dirty="0"/>
          </a:p>
        </p:txBody>
      </p:sp>
      <p:pic>
        <p:nvPicPr>
          <p:cNvPr id="4" name="Content Placeholder 3" descr="Screen Shot 2017-07-25 at 3.07.15 PM.png"/>
          <p:cNvPicPr>
            <a:picLocks noGrp="1" noChangeAspect="1"/>
          </p:cNvPicPr>
          <p:nvPr>
            <p:ph idx="1"/>
          </p:nvPr>
        </p:nvPicPr>
        <p:blipFill>
          <a:blip r:embed="rId3"/>
          <a:srcRect l="-20763" r="-20763"/>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8000"/>
                </a:solidFill>
              </a:rPr>
              <a:t>Making GMOs – 3) Remove </a:t>
            </a:r>
            <a:r>
              <a:rPr lang="en-US" sz="4000" dirty="0" err="1" smtClean="0">
                <a:solidFill>
                  <a:srgbClr val="FF8000"/>
                </a:solidFill>
              </a:rPr>
              <a:t>introns</a:t>
            </a:r>
            <a:r>
              <a:rPr lang="en-US" sz="4000" dirty="0" smtClean="0">
                <a:solidFill>
                  <a:srgbClr val="FF8000"/>
                </a:solidFill>
              </a:rPr>
              <a:t>. Add promoter and terminator </a:t>
            </a:r>
            <a:endParaRPr lang="en-US" sz="4000" dirty="0"/>
          </a:p>
        </p:txBody>
      </p:sp>
      <p:sp>
        <p:nvSpPr>
          <p:cNvPr id="3" name="Content Placeholder 2"/>
          <p:cNvSpPr>
            <a:spLocks noGrp="1"/>
          </p:cNvSpPr>
          <p:nvPr>
            <p:ph idx="1"/>
          </p:nvPr>
        </p:nvSpPr>
        <p:spPr>
          <a:xfrm>
            <a:off x="779462" y="1882588"/>
            <a:ext cx="7581901" cy="3329432"/>
          </a:xfrm>
        </p:spPr>
        <p:txBody>
          <a:bodyPr/>
          <a:lstStyle/>
          <a:p>
            <a:pPr>
              <a:buNone/>
            </a:pPr>
            <a:r>
              <a:rPr lang="en-US" dirty="0" smtClean="0"/>
              <a:t>Streamline the gene</a:t>
            </a:r>
          </a:p>
          <a:p>
            <a:r>
              <a:rPr lang="en-US" dirty="0" err="1" smtClean="0"/>
              <a:t>Introns</a:t>
            </a:r>
            <a:r>
              <a:rPr lang="en-US" dirty="0" smtClean="0"/>
              <a:t>:  non coding sequences</a:t>
            </a:r>
          </a:p>
          <a:p>
            <a:r>
              <a:rPr lang="en-US" dirty="0" smtClean="0"/>
              <a:t>Promoters-signal where RNA should start transcribing the gene</a:t>
            </a:r>
          </a:p>
          <a:p>
            <a:r>
              <a:rPr lang="en-US" dirty="0" smtClean="0"/>
              <a:t>Terminators- Signal where to stop transcribing the gene</a:t>
            </a:r>
            <a:endParaRPr lang="en-US" dirty="0"/>
          </a:p>
        </p:txBody>
      </p:sp>
      <p:pic>
        <p:nvPicPr>
          <p:cNvPr id="4" name="Picture 3" descr="Screen Shot 2017-07-25 at 3.22.36 PM.png"/>
          <p:cNvPicPr>
            <a:picLocks noChangeAspect="1"/>
          </p:cNvPicPr>
          <p:nvPr/>
        </p:nvPicPr>
        <p:blipFill>
          <a:blip r:embed="rId3"/>
          <a:stretch>
            <a:fillRect/>
          </a:stretch>
        </p:blipFill>
        <p:spPr>
          <a:xfrm>
            <a:off x="2835826" y="4708121"/>
            <a:ext cx="5717767" cy="16557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8000"/>
                </a:solidFill>
              </a:rPr>
              <a:t/>
            </a:r>
            <a:br>
              <a:rPr lang="en-US" sz="4400" dirty="0" smtClean="0">
                <a:solidFill>
                  <a:srgbClr val="FF8000"/>
                </a:solidFill>
              </a:rPr>
            </a:br>
            <a:r>
              <a:rPr lang="en-US" sz="4400" dirty="0" smtClean="0">
                <a:solidFill>
                  <a:srgbClr val="FF8000"/>
                </a:solidFill>
              </a:rPr>
              <a:t>Making GMOs – 4) Transform plants </a:t>
            </a:r>
            <a:r>
              <a:rPr lang="en-US" sz="6000" dirty="0" smtClean="0">
                <a:solidFill>
                  <a:srgbClr val="FF8000"/>
                </a:solidFill>
              </a:rPr>
              <a:t/>
            </a:r>
            <a:br>
              <a:rPr lang="en-US" sz="6000" dirty="0" smtClean="0">
                <a:solidFill>
                  <a:srgbClr val="FF8000"/>
                </a:solidFill>
              </a:rPr>
            </a:br>
            <a:endParaRPr lang="en-US" dirty="0"/>
          </a:p>
        </p:txBody>
      </p:sp>
      <p:pic>
        <p:nvPicPr>
          <p:cNvPr id="4" name="Picture 3" descr="Screen Shot 2017-07-25 at 3.24.19 PM.png"/>
          <p:cNvPicPr>
            <a:picLocks noChangeAspect="1"/>
          </p:cNvPicPr>
          <p:nvPr/>
        </p:nvPicPr>
        <p:blipFill>
          <a:blip r:embed="rId3"/>
          <a:stretch>
            <a:fillRect/>
          </a:stretch>
        </p:blipFill>
        <p:spPr>
          <a:xfrm>
            <a:off x="718819" y="1539994"/>
            <a:ext cx="8105773" cy="49056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8000"/>
                </a:solidFill>
              </a:rPr>
              <a:t>Making GMOs – Getting DNA into plants</a:t>
            </a:r>
            <a:endParaRPr lang="en-US" sz="4400" dirty="0"/>
          </a:p>
        </p:txBody>
      </p:sp>
      <p:sp>
        <p:nvSpPr>
          <p:cNvPr id="3" name="Content Placeholder 2"/>
          <p:cNvSpPr>
            <a:spLocks noGrp="1"/>
          </p:cNvSpPr>
          <p:nvPr>
            <p:ph idx="1"/>
          </p:nvPr>
        </p:nvSpPr>
        <p:spPr>
          <a:xfrm>
            <a:off x="779463" y="1882588"/>
            <a:ext cx="4324166" cy="3953436"/>
          </a:xfrm>
        </p:spPr>
        <p:txBody>
          <a:bodyPr>
            <a:normAutofit fontScale="92500" lnSpcReduction="20000"/>
          </a:bodyPr>
          <a:lstStyle/>
          <a:p>
            <a:pPr lvl="1">
              <a:buFontTx/>
              <a:buChar char="-"/>
            </a:pPr>
            <a:r>
              <a:rPr lang="en-US" sz="2100" dirty="0" smtClean="0"/>
              <a:t>Gene gun – DNA is bound to tiny gold particles and shot into plant cells. DNA separates from the gold and is integrated into the plant genome.</a:t>
            </a:r>
          </a:p>
          <a:p>
            <a:pPr lvl="1">
              <a:buFontTx/>
              <a:buChar char="-"/>
            </a:pPr>
            <a:endParaRPr lang="en-US" sz="2100" dirty="0" smtClean="0"/>
          </a:p>
          <a:p>
            <a:pPr lvl="1">
              <a:buFontTx/>
              <a:buChar char="-"/>
            </a:pPr>
            <a:r>
              <a:rPr lang="en-US" sz="2100" dirty="0" err="1" smtClean="0"/>
              <a:t>Agrobacterium</a:t>
            </a:r>
            <a:r>
              <a:rPr lang="en-US" sz="2100" dirty="0" smtClean="0"/>
              <a:t> </a:t>
            </a:r>
            <a:r>
              <a:rPr lang="en-US" sz="2100" dirty="0" err="1" smtClean="0"/>
              <a:t>tumefaciens</a:t>
            </a:r>
            <a:r>
              <a:rPr lang="en-US" sz="2100" dirty="0" smtClean="0"/>
              <a:t> mediated transformation – </a:t>
            </a:r>
            <a:r>
              <a:rPr lang="en-US" sz="2100" dirty="0" err="1" smtClean="0"/>
              <a:t>Agrobacteria</a:t>
            </a:r>
            <a:r>
              <a:rPr lang="en-US" sz="2100" dirty="0" smtClean="0"/>
              <a:t> are natural plant parasites (cause crown gall) that insert their plasmid genes into plant hosts. The </a:t>
            </a:r>
            <a:r>
              <a:rPr lang="en-US" sz="2100" dirty="0" err="1" smtClean="0"/>
              <a:t>Agrobacteria</a:t>
            </a:r>
            <a:r>
              <a:rPr lang="en-US" sz="2100" dirty="0" smtClean="0"/>
              <a:t> DNA is inserted in a random site in the plant genome. </a:t>
            </a:r>
          </a:p>
          <a:p>
            <a:endParaRPr lang="en-US" dirty="0"/>
          </a:p>
        </p:txBody>
      </p:sp>
      <p:pic>
        <p:nvPicPr>
          <p:cNvPr id="4" name="Picture 2" descr="http://www.bio-rad.com/webroot/web/images/lsr/products/gene_transfer_rnai/product_detail/global/lsr_gene_gun.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77640" y="1696545"/>
            <a:ext cx="2748674" cy="176617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2" descr="http://upload.wikimedia.org/wikipedia/commons/a/ae/Agrobacterium-tumefaciens.pn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5400000">
            <a:off x="6425233" y="3482111"/>
            <a:ext cx="1781175" cy="225742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Content Placeholder 2"/>
          <p:cNvSpPr txBox="1">
            <a:spLocks/>
          </p:cNvSpPr>
          <p:nvPr/>
        </p:nvSpPr>
        <p:spPr bwMode="auto">
          <a:xfrm>
            <a:off x="5250996" y="5931428"/>
            <a:ext cx="3496849" cy="48225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rgbClr val="079500"/>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marL="0" indent="0">
              <a:buNone/>
            </a:pPr>
            <a:r>
              <a:rPr lang="en-US" sz="1800" i="0" baseline="0" dirty="0" smtClean="0"/>
              <a:t>Agrobacterium </a:t>
            </a:r>
            <a:r>
              <a:rPr lang="en-US" sz="1800" i="0" baseline="0" dirty="0" err="1" smtClean="0"/>
              <a:t>tumefaciens</a:t>
            </a:r>
            <a:r>
              <a:rPr lang="en-US" sz="1800" i="0" baseline="0" dirty="0" smtClean="0"/>
              <a:t> beginning to infect a carrot cell. </a:t>
            </a:r>
            <a:endParaRPr lang="en-US" sz="1800" i="0" baseline="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Why test for </a:t>
            </a:r>
            <a:r>
              <a:rPr lang="en-US" sz="6000" dirty="0" err="1" smtClean="0">
                <a:solidFill>
                  <a:srgbClr val="FF8000"/>
                </a:solidFill>
              </a:rPr>
              <a:t>GMO’s</a:t>
            </a:r>
            <a:r>
              <a:rPr lang="en-US" sz="6000" dirty="0" smtClean="0">
                <a:solidFill>
                  <a:srgbClr val="FF8000"/>
                </a:solidFill>
              </a:rPr>
              <a:t>?</a:t>
            </a:r>
            <a:endParaRPr lang="en-US" dirty="0"/>
          </a:p>
        </p:txBody>
      </p:sp>
      <p:sp>
        <p:nvSpPr>
          <p:cNvPr id="3" name="Content Placeholder 2"/>
          <p:cNvSpPr>
            <a:spLocks noGrp="1"/>
          </p:cNvSpPr>
          <p:nvPr>
            <p:ph idx="1"/>
          </p:nvPr>
        </p:nvSpPr>
        <p:spPr/>
        <p:txBody>
          <a:bodyPr/>
          <a:lstStyle/>
          <a:p>
            <a:pPr>
              <a:lnSpc>
                <a:spcPct val="100000"/>
              </a:lnSpc>
              <a:spcBef>
                <a:spcPct val="100000"/>
              </a:spcBef>
            </a:pPr>
            <a:r>
              <a:rPr lang="en-US" dirty="0" smtClean="0"/>
              <a:t>Legislation</a:t>
            </a:r>
          </a:p>
          <a:p>
            <a:pPr lvl="1">
              <a:lnSpc>
                <a:spcPct val="100000"/>
              </a:lnSpc>
            </a:pPr>
            <a:r>
              <a:rPr lang="en-US" sz="2000" dirty="0" smtClean="0"/>
              <a:t>US and Canada – no labeling requirement</a:t>
            </a:r>
          </a:p>
          <a:p>
            <a:pPr lvl="1">
              <a:lnSpc>
                <a:spcPct val="100000"/>
              </a:lnSpc>
            </a:pPr>
            <a:r>
              <a:rPr lang="en-US" sz="2000" dirty="0" smtClean="0"/>
              <a:t>EU: food labeled “GM” if </a:t>
            </a:r>
            <a:r>
              <a:rPr lang="en-US" dirty="0" smtClean="0"/>
              <a:t>&gt;</a:t>
            </a:r>
            <a:r>
              <a:rPr lang="en-US" sz="2000" dirty="0" smtClean="0"/>
              <a:t>0.9% GM</a:t>
            </a:r>
          </a:p>
          <a:p>
            <a:pPr lvl="1">
              <a:lnSpc>
                <a:spcPct val="100000"/>
              </a:lnSpc>
            </a:pPr>
            <a:r>
              <a:rPr lang="en-US" sz="2000" dirty="0" smtClean="0"/>
              <a:t>Japan: food labeled “GM” if &gt;5%</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8000"/>
                </a:solidFill>
              </a:rPr>
              <a:t/>
            </a:r>
            <a:br>
              <a:rPr lang="en-US" sz="4400" dirty="0" smtClean="0">
                <a:solidFill>
                  <a:srgbClr val="FF8000"/>
                </a:solidFill>
              </a:rPr>
            </a:br>
            <a:r>
              <a:rPr lang="en-US" sz="4400" dirty="0" smtClean="0">
                <a:solidFill>
                  <a:srgbClr val="FF8000"/>
                </a:solidFill>
              </a:rPr>
              <a:t>How to test for GMOs</a:t>
            </a:r>
            <a:r>
              <a:rPr lang="en-US" sz="6000" dirty="0" smtClean="0">
                <a:solidFill>
                  <a:srgbClr val="FF8000"/>
                </a:solidFill>
              </a:rPr>
              <a:t/>
            </a:r>
            <a:br>
              <a:rPr lang="en-US" sz="6000" dirty="0" smtClean="0">
                <a:solidFill>
                  <a:srgbClr val="FF8000"/>
                </a:solidFill>
              </a:rPr>
            </a:br>
            <a:endParaRPr lang="en-US" dirty="0"/>
          </a:p>
        </p:txBody>
      </p:sp>
      <p:sp>
        <p:nvSpPr>
          <p:cNvPr id="5" name="Text Box 48"/>
          <p:cNvSpPr txBox="1">
            <a:spLocks noChangeArrowheads="1"/>
          </p:cNvSpPr>
          <p:nvPr/>
        </p:nvSpPr>
        <p:spPr bwMode="auto">
          <a:xfrm>
            <a:off x="498686" y="1531281"/>
            <a:ext cx="4069080" cy="341632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spcBef>
                <a:spcPct val="50000"/>
              </a:spcBef>
            </a:pPr>
            <a:r>
              <a:rPr lang="en-US" i="0" baseline="0" dirty="0" smtClean="0">
                <a:solidFill>
                  <a:srgbClr val="FF8000"/>
                </a:solidFill>
              </a:rPr>
              <a:t>ELISA</a:t>
            </a:r>
            <a:r>
              <a:rPr lang="en-US" i="0" baseline="0" dirty="0" smtClean="0">
                <a:latin typeface="Arial" charset="0"/>
              </a:rPr>
              <a:t>: Test for presence of proteins expressed from genetic modifications. </a:t>
            </a:r>
            <a:endParaRPr lang="en-US" i="0" baseline="0" dirty="0">
              <a:latin typeface="Arial" charset="0"/>
            </a:endParaRPr>
          </a:p>
          <a:p>
            <a:pPr>
              <a:spcBef>
                <a:spcPct val="50000"/>
              </a:spcBef>
            </a:pPr>
            <a:r>
              <a:rPr lang="en-US" i="0" baseline="0" dirty="0" smtClean="0">
                <a:latin typeface="Arial" charset="0"/>
              </a:rPr>
              <a:t>Pros: cheap, fast, low tech</a:t>
            </a:r>
          </a:p>
          <a:p>
            <a:pPr>
              <a:spcBef>
                <a:spcPct val="50000"/>
              </a:spcBef>
            </a:pPr>
            <a:r>
              <a:rPr lang="en-US" i="0" baseline="0" dirty="0" smtClean="0">
                <a:latin typeface="Arial" charset="0"/>
              </a:rPr>
              <a:t>Cons: only for fresh food (proteins denatured when processed). Crop specific.</a:t>
            </a:r>
            <a:endParaRPr lang="en-US" sz="2400" i="0" baseline="0" dirty="0">
              <a:latin typeface="Arial" charset="0"/>
            </a:endParaRPr>
          </a:p>
          <a:p>
            <a:pPr>
              <a:spcBef>
                <a:spcPct val="50000"/>
              </a:spcBef>
            </a:pPr>
            <a:endParaRPr lang="en-US" sz="1600" b="1" i="0" baseline="0" dirty="0">
              <a:latin typeface="Arial" charset="0"/>
            </a:endParaRPr>
          </a:p>
        </p:txBody>
      </p:sp>
      <p:sp>
        <p:nvSpPr>
          <p:cNvPr id="6" name="Text Box 49"/>
          <p:cNvSpPr txBox="1">
            <a:spLocks noChangeArrowheads="1"/>
          </p:cNvSpPr>
          <p:nvPr/>
        </p:nvSpPr>
        <p:spPr bwMode="auto">
          <a:xfrm>
            <a:off x="4551299" y="1581830"/>
            <a:ext cx="4297680" cy="3046988"/>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p>
            <a:pPr>
              <a:spcBef>
                <a:spcPct val="50000"/>
              </a:spcBef>
            </a:pPr>
            <a:r>
              <a:rPr lang="en-US" i="0" baseline="0" dirty="0" smtClean="0">
                <a:solidFill>
                  <a:srgbClr val="FF8000"/>
                </a:solidFill>
              </a:rPr>
              <a:t>PCR</a:t>
            </a:r>
            <a:r>
              <a:rPr lang="en-US" i="0" baseline="0" dirty="0" smtClean="0">
                <a:latin typeface="Arial" charset="0"/>
              </a:rPr>
              <a:t>: Test for presence of inserted foreign DNA</a:t>
            </a:r>
          </a:p>
          <a:p>
            <a:pPr>
              <a:spcBef>
                <a:spcPct val="50000"/>
              </a:spcBef>
            </a:pPr>
            <a:r>
              <a:rPr lang="en-US" i="0" baseline="0" dirty="0" smtClean="0">
                <a:latin typeface="Arial" charset="0"/>
              </a:rPr>
              <a:t>Pros: can ID different GM crops. DNA very stable, even when processed or old. </a:t>
            </a:r>
          </a:p>
          <a:p>
            <a:pPr>
              <a:spcBef>
                <a:spcPct val="50000"/>
              </a:spcBef>
            </a:pPr>
            <a:r>
              <a:rPr lang="en-US" sz="2400" i="0" baseline="0" dirty="0" smtClean="0">
                <a:latin typeface="Arial" charset="0"/>
              </a:rPr>
              <a:t>Con: expensive, time-consuming</a:t>
            </a:r>
            <a:endParaRPr lang="en-US" sz="2400" i="0" baseline="0" dirty="0">
              <a:latin typeface="Arial" charset="0"/>
            </a:endParaRPr>
          </a:p>
        </p:txBody>
      </p:sp>
      <p:pic>
        <p:nvPicPr>
          <p:cNvPr id="7" name="Picture 2" descr="http://www.bio-rad.com/webroot/web/images/lse/products/protein_analysis_kits/product_overlay_content/global/elisa_howkitworks.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3266" y="4664763"/>
            <a:ext cx="2381442" cy="178205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4" descr="http://www.bio-rad.com/webroot/web/images/lsr/products/amplification_pcr/product_detail/global/t100-personal-thermal-cycler-detail.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53558" y="4714696"/>
            <a:ext cx="3335605" cy="214330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8000"/>
                </a:solidFill>
              </a:rPr>
              <a:t/>
            </a:r>
            <a:br>
              <a:rPr lang="en-US" sz="4400" dirty="0" smtClean="0">
                <a:solidFill>
                  <a:srgbClr val="FF8000"/>
                </a:solidFill>
              </a:rPr>
            </a:br>
            <a:r>
              <a:rPr lang="en-US" sz="4400" dirty="0" smtClean="0">
                <a:solidFill>
                  <a:srgbClr val="FF8000"/>
                </a:solidFill>
              </a:rPr>
              <a:t>How to test for GMOs</a:t>
            </a:r>
            <a:r>
              <a:rPr lang="en-US" sz="6000" dirty="0" smtClean="0">
                <a:solidFill>
                  <a:srgbClr val="FF8000"/>
                </a:solidFill>
              </a:rPr>
              <a:t/>
            </a:r>
            <a:br>
              <a:rPr lang="en-US" sz="6000" dirty="0" smtClean="0">
                <a:solidFill>
                  <a:srgbClr val="FF8000"/>
                </a:solidFill>
              </a:rPr>
            </a:br>
            <a:endParaRPr lang="en-US" dirty="0"/>
          </a:p>
        </p:txBody>
      </p:sp>
      <p:sp>
        <p:nvSpPr>
          <p:cNvPr id="4" name="Text Box 7"/>
          <p:cNvSpPr txBox="1">
            <a:spLocks noChangeArrowheads="1"/>
          </p:cNvSpPr>
          <p:nvPr/>
        </p:nvSpPr>
        <p:spPr bwMode="auto">
          <a:xfrm>
            <a:off x="685799" y="1645920"/>
            <a:ext cx="7987972" cy="415498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pitchFamily="18" charset="0"/>
              </a:defRPr>
            </a:lvl1pPr>
            <a:lvl2pPr marL="914400" indent="-457200">
              <a:defRPr sz="2400">
                <a:solidFill>
                  <a:schemeClr val="tx1"/>
                </a:solidFill>
                <a:latin typeface="Times" pitchFamily="18" charset="0"/>
              </a:defRPr>
            </a:lvl2pPr>
            <a:lvl3pPr marL="1371600" indent="-457200">
              <a:defRPr sz="2400">
                <a:solidFill>
                  <a:schemeClr val="tx1"/>
                </a:solidFill>
                <a:latin typeface="Times" pitchFamily="18" charset="0"/>
              </a:defRPr>
            </a:lvl3pPr>
            <a:lvl4pPr marL="1828800" indent="-457200">
              <a:defRPr sz="2400">
                <a:solidFill>
                  <a:schemeClr val="tx1"/>
                </a:solidFill>
                <a:latin typeface="Times" pitchFamily="18" charset="0"/>
              </a:defRPr>
            </a:lvl4pPr>
            <a:lvl5pPr marL="2286000" indent="-457200">
              <a:defRPr sz="2400">
                <a:solidFill>
                  <a:schemeClr val="tx1"/>
                </a:solidFill>
                <a:latin typeface="Times" pitchFamily="18" charset="0"/>
              </a:defRPr>
            </a:lvl5pPr>
            <a:lvl6pPr marL="2743200" indent="-457200" eaLnBrk="0" fontAlgn="base" hangingPunct="0">
              <a:spcBef>
                <a:spcPct val="0"/>
              </a:spcBef>
              <a:spcAft>
                <a:spcPct val="0"/>
              </a:spcAft>
              <a:defRPr sz="2400">
                <a:solidFill>
                  <a:schemeClr val="tx1"/>
                </a:solidFill>
                <a:latin typeface="Times" pitchFamily="18" charset="0"/>
              </a:defRPr>
            </a:lvl6pPr>
            <a:lvl7pPr marL="3200400" indent="-457200" eaLnBrk="0" fontAlgn="base" hangingPunct="0">
              <a:spcBef>
                <a:spcPct val="0"/>
              </a:spcBef>
              <a:spcAft>
                <a:spcPct val="0"/>
              </a:spcAft>
              <a:defRPr sz="2400">
                <a:solidFill>
                  <a:schemeClr val="tx1"/>
                </a:solidFill>
                <a:latin typeface="Times" pitchFamily="18" charset="0"/>
              </a:defRPr>
            </a:lvl7pPr>
            <a:lvl8pPr marL="3657600" indent="-457200" eaLnBrk="0" fontAlgn="base" hangingPunct="0">
              <a:spcBef>
                <a:spcPct val="0"/>
              </a:spcBef>
              <a:spcAft>
                <a:spcPct val="0"/>
              </a:spcAft>
              <a:defRPr sz="2400">
                <a:solidFill>
                  <a:schemeClr val="tx1"/>
                </a:solidFill>
                <a:latin typeface="Times" pitchFamily="18" charset="0"/>
              </a:defRPr>
            </a:lvl8pPr>
            <a:lvl9pPr marL="4114800" indent="-4572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i="0" baseline="0" dirty="0">
                <a:latin typeface="Arial" charset="0"/>
              </a:rPr>
              <a:t>Test for GMOs by PCR: </a:t>
            </a:r>
          </a:p>
          <a:p>
            <a:pPr>
              <a:spcBef>
                <a:spcPct val="50000"/>
              </a:spcBef>
              <a:buFontTx/>
              <a:buAutoNum type="arabicPeriod"/>
            </a:pPr>
            <a:r>
              <a:rPr lang="en-US" i="0" baseline="0" dirty="0">
                <a:latin typeface="Arial" charset="0"/>
              </a:rPr>
              <a:t>Grind food</a:t>
            </a:r>
          </a:p>
          <a:p>
            <a:pPr>
              <a:spcBef>
                <a:spcPct val="50000"/>
              </a:spcBef>
              <a:buFontTx/>
              <a:buAutoNum type="arabicPeriod"/>
            </a:pPr>
            <a:r>
              <a:rPr lang="en-US" i="0" baseline="0" dirty="0">
                <a:latin typeface="Arial" charset="0"/>
              </a:rPr>
              <a:t>Extract DNA from sample</a:t>
            </a:r>
          </a:p>
          <a:p>
            <a:pPr>
              <a:spcBef>
                <a:spcPct val="50000"/>
              </a:spcBef>
              <a:buFontTx/>
              <a:buAutoNum type="arabicPeriod"/>
            </a:pPr>
            <a:r>
              <a:rPr lang="en-US" i="0" baseline="0" dirty="0">
                <a:latin typeface="Arial" charset="0"/>
              </a:rPr>
              <a:t>Test sample DNA for viable plant DNA</a:t>
            </a:r>
          </a:p>
          <a:p>
            <a:pPr>
              <a:spcBef>
                <a:spcPct val="50000"/>
              </a:spcBef>
              <a:buFontTx/>
              <a:buAutoNum type="arabicPeriod"/>
            </a:pPr>
            <a:r>
              <a:rPr lang="en-US" i="0" baseline="0" dirty="0">
                <a:latin typeface="Arial" charset="0"/>
              </a:rPr>
              <a:t>Test sample DNA for genetic </a:t>
            </a:r>
            <a:r>
              <a:rPr lang="en-US" i="0" baseline="0" dirty="0" smtClean="0">
                <a:latin typeface="Arial" charset="0"/>
              </a:rPr>
              <a:t>modifications</a:t>
            </a:r>
          </a:p>
          <a:p>
            <a:pPr>
              <a:spcBef>
                <a:spcPct val="50000"/>
              </a:spcBef>
              <a:buFontTx/>
              <a:buAutoNum type="arabicPeriod"/>
            </a:pPr>
            <a:endParaRPr lang="en-US" dirty="0" smtClean="0">
              <a:latin typeface="Arial" charset="0"/>
            </a:endParaRPr>
          </a:p>
          <a:p>
            <a:pPr>
              <a:spcBef>
                <a:spcPct val="50000"/>
              </a:spcBef>
            </a:pPr>
            <a:r>
              <a:rPr lang="en-US" i="0" baseline="0" dirty="0" smtClean="0">
                <a:solidFill>
                  <a:srgbClr val="FF0000"/>
                </a:solidFill>
                <a:latin typeface="Arial" charset="0"/>
              </a:rPr>
              <a:t>VERY IMPORTANT</a:t>
            </a:r>
            <a:r>
              <a:rPr lang="en-US" i="0" baseline="0" dirty="0" smtClean="0">
                <a:latin typeface="Arial" charset="0"/>
              </a:rPr>
              <a:t>-</a:t>
            </a:r>
            <a:r>
              <a:rPr lang="en-US" i="0" dirty="0" smtClean="0">
                <a:latin typeface="Arial" charset="0"/>
              </a:rPr>
              <a:t> </a:t>
            </a:r>
            <a:r>
              <a:rPr lang="en-US" i="0" dirty="0" smtClean="0">
                <a:solidFill>
                  <a:schemeClr val="accent1"/>
                </a:solidFill>
                <a:latin typeface="Arial" charset="0"/>
              </a:rPr>
              <a:t>Use sterile technique so as not to contaminate samples!!!!</a:t>
            </a:r>
            <a:endParaRPr lang="en-US" i="0" baseline="0" dirty="0">
              <a:solidFill>
                <a:schemeClr val="accent1"/>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 samples for PCR (by 11)</a:t>
            </a:r>
            <a:endParaRPr lang="en-US" dirty="0"/>
          </a:p>
        </p:txBody>
      </p:sp>
      <p:pic>
        <p:nvPicPr>
          <p:cNvPr id="5" name="Picture 8" descr="GMO_lab 1 flow"/>
          <p:cNvPicPr>
            <a:picLocks noGrp="1" noChangeAspect="1" noChangeArrowheads="1"/>
          </p:cNvPicPr>
          <p:nvPr>
            <p:ph/>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a:xfrm>
            <a:off x="1868867" y="2114612"/>
            <a:ext cx="5715000" cy="3968750"/>
          </a:xfr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Biomedical Basic Laboratory Skills</a:t>
            </a:r>
            <a:endParaRPr lang="en-US" dirty="0"/>
          </a:p>
        </p:txBody>
      </p:sp>
      <p:sp>
        <p:nvSpPr>
          <p:cNvPr id="3" name="Content Placeholder 2"/>
          <p:cNvSpPr>
            <a:spLocks noGrp="1"/>
          </p:cNvSpPr>
          <p:nvPr>
            <p:ph idx="1"/>
          </p:nvPr>
        </p:nvSpPr>
        <p:spPr/>
        <p:txBody>
          <a:bodyPr>
            <a:normAutofit/>
          </a:bodyPr>
          <a:lstStyle/>
          <a:p>
            <a:r>
              <a:rPr lang="en-US" dirty="0" err="1" smtClean="0"/>
              <a:t>Pipetting</a:t>
            </a:r>
            <a:endParaRPr lang="en-US" dirty="0" smtClean="0"/>
          </a:p>
          <a:p>
            <a:pPr lvl="1"/>
            <a:r>
              <a:rPr lang="en-US" dirty="0" smtClean="0">
                <a:hlinkClick r:id="rId2"/>
              </a:rPr>
              <a:t>Transfer pipet</a:t>
            </a:r>
            <a:endParaRPr lang="en-US" dirty="0" smtClean="0"/>
          </a:p>
          <a:p>
            <a:pPr lvl="2"/>
            <a:r>
              <a:rPr lang="en-US" dirty="0" smtClean="0"/>
              <a:t>Practice</a:t>
            </a:r>
          </a:p>
          <a:p>
            <a:pPr lvl="1"/>
            <a:r>
              <a:rPr lang="en-US" dirty="0" smtClean="0">
                <a:hlinkClick r:id="rId3"/>
              </a:rPr>
              <a:t>Micropipet</a:t>
            </a:r>
            <a:endParaRPr lang="en-US" dirty="0" smtClean="0"/>
          </a:p>
          <a:p>
            <a:pPr lvl="2"/>
            <a:r>
              <a:rPr lang="en-US" dirty="0" smtClean="0"/>
              <a:t>Practice</a:t>
            </a:r>
          </a:p>
          <a:p>
            <a:r>
              <a:rPr lang="en-US" dirty="0" smtClean="0"/>
              <a:t>Sterile Technique &amp; making a streak plate</a:t>
            </a:r>
          </a:p>
          <a:p>
            <a:r>
              <a:rPr lang="en-US" dirty="0" smtClean="0">
                <a:hlinkClick r:id="rId4"/>
              </a:rPr>
              <a:t>Casting Gels</a:t>
            </a:r>
            <a:endParaRPr lang="en-US" dirty="0" smtClean="0"/>
          </a:p>
          <a:p>
            <a:r>
              <a:rPr lang="en-US" dirty="0" smtClean="0">
                <a:hlinkClick r:id="rId5"/>
              </a:rPr>
              <a:t>Gel Loading</a:t>
            </a:r>
            <a:endParaRPr lang="en-US" dirty="0" smtClean="0"/>
          </a:p>
          <a:p>
            <a:endParaRPr lang="en-US" dirty="0"/>
          </a:p>
        </p:txBody>
      </p:sp>
      <p:pic>
        <p:nvPicPr>
          <p:cNvPr id="4" name="Picture 3" descr="Screen Shot 2017-07-19 at 1.14.13 PM.png"/>
          <p:cNvPicPr>
            <a:picLocks noChangeAspect="1"/>
          </p:cNvPicPr>
          <p:nvPr/>
        </p:nvPicPr>
        <p:blipFill>
          <a:blip r:embed="rId6"/>
          <a:stretch>
            <a:fillRect/>
          </a:stretch>
        </p:blipFill>
        <p:spPr>
          <a:xfrm>
            <a:off x="4789697" y="2099983"/>
            <a:ext cx="4132262" cy="191152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What do you need for PCR?</a:t>
            </a:r>
            <a:endParaRPr lang="en-US" dirty="0"/>
          </a:p>
        </p:txBody>
      </p:sp>
      <p:sp>
        <p:nvSpPr>
          <p:cNvPr id="4" name="Rectangle 20"/>
          <p:cNvSpPr>
            <a:spLocks noChangeArrowheads="1"/>
          </p:cNvSpPr>
          <p:nvPr/>
        </p:nvSpPr>
        <p:spPr bwMode="auto">
          <a:xfrm>
            <a:off x="579586" y="1757698"/>
            <a:ext cx="6019800" cy="4095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txBody>
          <a:bodyPr/>
          <a:lstStyle/>
          <a:p>
            <a:pPr marL="171450" indent="-171450" eaLnBrk="1" hangingPunct="1">
              <a:lnSpc>
                <a:spcPct val="90000"/>
              </a:lnSpc>
              <a:spcBef>
                <a:spcPct val="20000"/>
              </a:spcBef>
              <a:buFontTx/>
              <a:buChar char="•"/>
            </a:pPr>
            <a:r>
              <a:rPr lang="en-US" sz="2400" b="1" i="0" baseline="0" dirty="0">
                <a:solidFill>
                  <a:srgbClr val="9DE61E"/>
                </a:solidFill>
                <a:latin typeface="Arial" charset="0"/>
              </a:rPr>
              <a:t>Template -</a:t>
            </a:r>
            <a:r>
              <a:rPr lang="en-US" sz="2400" i="0" baseline="0" dirty="0">
                <a:solidFill>
                  <a:srgbClr val="9DE61E"/>
                </a:solidFill>
                <a:latin typeface="Arial" charset="0"/>
              </a:rPr>
              <a:t> </a:t>
            </a:r>
            <a:r>
              <a:rPr lang="en-US" sz="2000" i="0" baseline="0" dirty="0">
                <a:solidFill>
                  <a:srgbClr val="9DE61E"/>
                </a:solidFill>
                <a:latin typeface="Arial" charset="0"/>
              </a:rPr>
              <a:t>the DNA to be amplified</a:t>
            </a:r>
          </a:p>
          <a:p>
            <a:pPr marL="171450" indent="-171450" eaLnBrk="1" hangingPunct="1">
              <a:lnSpc>
                <a:spcPct val="90000"/>
              </a:lnSpc>
              <a:spcBef>
                <a:spcPct val="20000"/>
              </a:spcBef>
              <a:buFontTx/>
              <a:buChar char="•"/>
            </a:pPr>
            <a:r>
              <a:rPr lang="en-US" sz="2400" b="1" i="0" baseline="0" dirty="0">
                <a:solidFill>
                  <a:srgbClr val="9DE61E"/>
                </a:solidFill>
                <a:latin typeface="Arial" charset="0"/>
              </a:rPr>
              <a:t>Primers -</a:t>
            </a:r>
            <a:r>
              <a:rPr lang="en-US" sz="2400" i="0" baseline="0" dirty="0">
                <a:solidFill>
                  <a:srgbClr val="9DE61E"/>
                </a:solidFill>
                <a:latin typeface="Arial" charset="0"/>
              </a:rPr>
              <a:t> </a:t>
            </a:r>
            <a:r>
              <a:rPr lang="en-US" sz="2000" i="0" baseline="0" dirty="0">
                <a:solidFill>
                  <a:srgbClr val="9DE61E"/>
                </a:solidFill>
                <a:latin typeface="Arial" charset="0"/>
              </a:rPr>
              <a:t>2 short specific pieces of DNA whose sequence flanks</a:t>
            </a:r>
            <a:r>
              <a:rPr lang="en-US" sz="2000" b="1" i="0" baseline="0" dirty="0">
                <a:solidFill>
                  <a:srgbClr val="9DE61E"/>
                </a:solidFill>
                <a:latin typeface="Arial" charset="0"/>
              </a:rPr>
              <a:t> </a:t>
            </a:r>
            <a:r>
              <a:rPr lang="en-US" sz="2000" i="0" baseline="0" dirty="0">
                <a:solidFill>
                  <a:srgbClr val="9DE61E"/>
                </a:solidFill>
                <a:latin typeface="Arial" charset="0"/>
              </a:rPr>
              <a:t>the target sequence </a:t>
            </a:r>
          </a:p>
          <a:p>
            <a:pPr marL="684213" lvl="2" indent="-112713" eaLnBrk="1" hangingPunct="1">
              <a:spcBef>
                <a:spcPct val="20000"/>
              </a:spcBef>
              <a:buFont typeface="Wingdings" pitchFamily="2" charset="2"/>
              <a:buChar char="è"/>
            </a:pPr>
            <a:r>
              <a:rPr lang="en-US" sz="2000" i="0" baseline="0" dirty="0">
                <a:solidFill>
                  <a:srgbClr val="9DE61E"/>
                </a:solidFill>
                <a:latin typeface="Arial" charset="0"/>
              </a:rPr>
              <a:t>Forward</a:t>
            </a:r>
          </a:p>
          <a:p>
            <a:pPr marL="684213" lvl="2" indent="-112713" eaLnBrk="1" hangingPunct="1">
              <a:spcBef>
                <a:spcPct val="20000"/>
              </a:spcBef>
              <a:buFont typeface="Wingdings" pitchFamily="2" charset="2"/>
              <a:buChar char="ç"/>
            </a:pPr>
            <a:r>
              <a:rPr lang="en-US" sz="2000" i="0" baseline="0" dirty="0">
                <a:solidFill>
                  <a:srgbClr val="9DE61E"/>
                </a:solidFill>
                <a:latin typeface="Arial" charset="0"/>
              </a:rPr>
              <a:t>Reverse</a:t>
            </a:r>
          </a:p>
          <a:p>
            <a:pPr marL="171450" indent="-171450" eaLnBrk="1" hangingPunct="1">
              <a:lnSpc>
                <a:spcPct val="120000"/>
              </a:lnSpc>
              <a:spcBef>
                <a:spcPct val="20000"/>
              </a:spcBef>
              <a:buFontTx/>
              <a:buChar char="•"/>
            </a:pPr>
            <a:r>
              <a:rPr lang="en-US" sz="2400" b="1" i="0" baseline="0" dirty="0">
                <a:solidFill>
                  <a:srgbClr val="9DE61E"/>
                </a:solidFill>
                <a:latin typeface="Arial" charset="0"/>
              </a:rPr>
              <a:t>Nucleotides -</a:t>
            </a:r>
            <a:r>
              <a:rPr lang="en-US" sz="2400" i="0" baseline="0" dirty="0">
                <a:solidFill>
                  <a:srgbClr val="9DE61E"/>
                </a:solidFill>
                <a:latin typeface="Arial" charset="0"/>
              </a:rPr>
              <a:t> </a:t>
            </a:r>
            <a:r>
              <a:rPr lang="en-US" sz="2000" i="0" baseline="0" dirty="0" err="1">
                <a:solidFill>
                  <a:srgbClr val="9DE61E"/>
                </a:solidFill>
                <a:latin typeface="Arial" charset="0"/>
              </a:rPr>
              <a:t>dATP</a:t>
            </a:r>
            <a:r>
              <a:rPr lang="en-US" sz="2000" i="0" baseline="0" dirty="0">
                <a:solidFill>
                  <a:srgbClr val="9DE61E"/>
                </a:solidFill>
                <a:latin typeface="Arial" charset="0"/>
              </a:rPr>
              <a:t>, </a:t>
            </a:r>
            <a:r>
              <a:rPr lang="en-US" sz="2000" i="0" baseline="0" dirty="0" err="1">
                <a:solidFill>
                  <a:srgbClr val="9DE61E"/>
                </a:solidFill>
                <a:latin typeface="Arial" charset="0"/>
              </a:rPr>
              <a:t>dCTP</a:t>
            </a:r>
            <a:r>
              <a:rPr lang="en-US" sz="2000" i="0" baseline="0" dirty="0">
                <a:solidFill>
                  <a:srgbClr val="9DE61E"/>
                </a:solidFill>
                <a:latin typeface="Arial" charset="0"/>
              </a:rPr>
              <a:t>, </a:t>
            </a:r>
            <a:r>
              <a:rPr lang="en-US" sz="2000" i="0" baseline="0" dirty="0" err="1">
                <a:solidFill>
                  <a:srgbClr val="9DE61E"/>
                </a:solidFill>
                <a:latin typeface="Arial" charset="0"/>
              </a:rPr>
              <a:t>dGTP</a:t>
            </a:r>
            <a:r>
              <a:rPr lang="en-US" sz="2000" i="0" baseline="0" dirty="0">
                <a:solidFill>
                  <a:srgbClr val="9DE61E"/>
                </a:solidFill>
                <a:latin typeface="Arial" charset="0"/>
              </a:rPr>
              <a:t>, </a:t>
            </a:r>
            <a:r>
              <a:rPr lang="en-US" sz="2000" i="0" baseline="0" dirty="0" err="1">
                <a:solidFill>
                  <a:srgbClr val="9DE61E"/>
                </a:solidFill>
                <a:latin typeface="Arial" charset="0"/>
              </a:rPr>
              <a:t>dTTP</a:t>
            </a:r>
            <a:endParaRPr lang="en-US" sz="2000" i="0" baseline="0" dirty="0">
              <a:solidFill>
                <a:srgbClr val="9DE61E"/>
              </a:solidFill>
              <a:latin typeface="Arial" charset="0"/>
            </a:endParaRPr>
          </a:p>
          <a:p>
            <a:pPr marL="171450" indent="-171450" eaLnBrk="1" hangingPunct="1">
              <a:lnSpc>
                <a:spcPct val="120000"/>
              </a:lnSpc>
              <a:spcBef>
                <a:spcPct val="20000"/>
              </a:spcBef>
              <a:buFontTx/>
              <a:buChar char="•"/>
            </a:pPr>
            <a:r>
              <a:rPr lang="en-US" sz="2400" b="1" i="0" baseline="0" dirty="0">
                <a:solidFill>
                  <a:srgbClr val="9DE61E"/>
                </a:solidFill>
                <a:latin typeface="Arial" charset="0"/>
              </a:rPr>
              <a:t>Magnesium chloride -</a:t>
            </a:r>
            <a:r>
              <a:rPr lang="en-US" sz="2400" i="0" baseline="0" dirty="0">
                <a:solidFill>
                  <a:srgbClr val="9DE61E"/>
                </a:solidFill>
                <a:latin typeface="Arial" charset="0"/>
              </a:rPr>
              <a:t> </a:t>
            </a:r>
            <a:r>
              <a:rPr lang="en-US" sz="2000" i="0" baseline="0" dirty="0">
                <a:solidFill>
                  <a:srgbClr val="9DE61E"/>
                </a:solidFill>
                <a:latin typeface="Arial" charset="0"/>
              </a:rPr>
              <a:t>enzyme cofactor</a:t>
            </a:r>
          </a:p>
          <a:p>
            <a:pPr marL="171450" indent="-171450" eaLnBrk="1" hangingPunct="1">
              <a:lnSpc>
                <a:spcPct val="120000"/>
              </a:lnSpc>
              <a:spcBef>
                <a:spcPct val="20000"/>
              </a:spcBef>
              <a:buFontTx/>
              <a:buChar char="•"/>
            </a:pPr>
            <a:r>
              <a:rPr lang="en-US" sz="2400" b="1" i="0" baseline="0" dirty="0">
                <a:solidFill>
                  <a:srgbClr val="9DE61E"/>
                </a:solidFill>
                <a:latin typeface="Arial" charset="0"/>
              </a:rPr>
              <a:t>Buffer -</a:t>
            </a:r>
            <a:r>
              <a:rPr lang="en-US" sz="2400" i="0" baseline="0" dirty="0">
                <a:solidFill>
                  <a:srgbClr val="9DE61E"/>
                </a:solidFill>
                <a:latin typeface="Arial" charset="0"/>
              </a:rPr>
              <a:t> </a:t>
            </a:r>
            <a:r>
              <a:rPr lang="en-US" sz="2000" i="0" baseline="0" dirty="0">
                <a:solidFill>
                  <a:srgbClr val="9DE61E"/>
                </a:solidFill>
                <a:latin typeface="Arial" charset="0"/>
              </a:rPr>
              <a:t>maintains pH &amp; contains salt</a:t>
            </a:r>
          </a:p>
          <a:p>
            <a:pPr marL="171450" indent="-171450" eaLnBrk="1" hangingPunct="1">
              <a:lnSpc>
                <a:spcPct val="90000"/>
              </a:lnSpc>
              <a:spcBef>
                <a:spcPct val="20000"/>
              </a:spcBef>
              <a:buFontTx/>
              <a:buChar char="•"/>
            </a:pPr>
            <a:r>
              <a:rPr lang="en-US" sz="2400" b="1" i="0" baseline="0" dirty="0" err="1">
                <a:solidFill>
                  <a:srgbClr val="9DE61E"/>
                </a:solidFill>
                <a:latin typeface="Arial" charset="0"/>
              </a:rPr>
              <a:t>Taq</a:t>
            </a:r>
            <a:r>
              <a:rPr lang="en-US" sz="2400" b="1" i="0" baseline="0" dirty="0">
                <a:solidFill>
                  <a:srgbClr val="9DE61E"/>
                </a:solidFill>
                <a:latin typeface="Arial" charset="0"/>
              </a:rPr>
              <a:t> DNA polymerase – </a:t>
            </a:r>
            <a:r>
              <a:rPr lang="en-US" sz="2000" i="0" baseline="0" dirty="0" err="1">
                <a:solidFill>
                  <a:srgbClr val="9DE61E"/>
                </a:solidFill>
                <a:latin typeface="Arial" charset="0"/>
              </a:rPr>
              <a:t>thermophillic</a:t>
            </a:r>
            <a:r>
              <a:rPr lang="en-US" sz="2000" i="0" baseline="0" dirty="0">
                <a:solidFill>
                  <a:srgbClr val="9DE61E"/>
                </a:solidFill>
                <a:latin typeface="Arial" charset="0"/>
              </a:rPr>
              <a:t> enzyme from hot springs</a:t>
            </a:r>
          </a:p>
          <a:p>
            <a:pPr marL="171450" indent="-171450" eaLnBrk="1" hangingPunct="1">
              <a:lnSpc>
                <a:spcPct val="90000"/>
              </a:lnSpc>
              <a:spcBef>
                <a:spcPct val="20000"/>
              </a:spcBef>
              <a:buFontTx/>
              <a:buChar char="•"/>
            </a:pPr>
            <a:endParaRPr lang="en-US" sz="2000" i="0" baseline="0" dirty="0">
              <a:latin typeface="Arial" charset="0"/>
            </a:endParaRPr>
          </a:p>
          <a:p>
            <a:pPr marL="171450" indent="-171450" eaLnBrk="1" hangingPunct="1">
              <a:lnSpc>
                <a:spcPct val="90000"/>
              </a:lnSpc>
              <a:spcBef>
                <a:spcPct val="20000"/>
              </a:spcBef>
              <a:buFontTx/>
              <a:buChar char="•"/>
            </a:pPr>
            <a:endParaRPr lang="en-US" sz="2400" i="0" baseline="0" dirty="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
            </a:r>
            <a:br>
              <a:rPr lang="en-US" sz="6000" dirty="0" smtClean="0">
                <a:solidFill>
                  <a:srgbClr val="FF8000"/>
                </a:solidFill>
              </a:rPr>
            </a:br>
            <a:r>
              <a:rPr lang="en-US" sz="6000" dirty="0" smtClean="0">
                <a:solidFill>
                  <a:srgbClr val="FF8000"/>
                </a:solidFill>
              </a:rPr>
              <a:t>How does </a:t>
            </a:r>
            <a:r>
              <a:rPr lang="en-US" dirty="0" smtClean="0">
                <a:solidFill>
                  <a:srgbClr val="FF8000"/>
                </a:solidFill>
              </a:rPr>
              <a:t>PCR</a:t>
            </a:r>
            <a:r>
              <a:rPr lang="en-US" sz="6000" dirty="0" smtClean="0">
                <a:solidFill>
                  <a:srgbClr val="FF8000"/>
                </a:solidFill>
              </a:rPr>
              <a:t> work?</a:t>
            </a:r>
            <a:r>
              <a:rPr lang="en-US" sz="6000" dirty="0" smtClean="0"/>
              <a:t/>
            </a:r>
            <a:br>
              <a:rPr lang="en-US" sz="6000" dirty="0" smtClean="0"/>
            </a:br>
            <a:endParaRPr lang="en-US" dirty="0"/>
          </a:p>
        </p:txBody>
      </p:sp>
      <p:sp>
        <p:nvSpPr>
          <p:cNvPr id="4" name="Rectangle 3"/>
          <p:cNvSpPr>
            <a:spLocks noChangeArrowheads="1"/>
          </p:cNvSpPr>
          <p:nvPr/>
        </p:nvSpPr>
        <p:spPr bwMode="auto">
          <a:xfrm>
            <a:off x="792350" y="2049606"/>
            <a:ext cx="5791200" cy="2699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spcBef>
                <a:spcPct val="50000"/>
              </a:spcBef>
              <a:spcAft>
                <a:spcPct val="40000"/>
              </a:spcAft>
            </a:pPr>
            <a:r>
              <a:rPr lang="en-US" sz="2200" i="0" baseline="0" dirty="0"/>
              <a:t>Heat (</a:t>
            </a:r>
            <a:r>
              <a:rPr lang="en-US" sz="2200" i="0" baseline="0" dirty="0">
                <a:solidFill>
                  <a:srgbClr val="FF8000"/>
                </a:solidFill>
              </a:rPr>
              <a:t>94oC</a:t>
            </a:r>
            <a:r>
              <a:rPr lang="en-US" sz="2200" i="0" baseline="0" dirty="0"/>
              <a:t>) to denature DNA strands</a:t>
            </a:r>
          </a:p>
          <a:p>
            <a:pPr>
              <a:spcBef>
                <a:spcPct val="50000"/>
              </a:spcBef>
              <a:spcAft>
                <a:spcPct val="40000"/>
              </a:spcAft>
            </a:pPr>
            <a:r>
              <a:rPr lang="en-US" sz="2200" i="0" baseline="0" dirty="0"/>
              <a:t>Cool (</a:t>
            </a:r>
            <a:r>
              <a:rPr lang="en-US" sz="2200" i="0" baseline="0" dirty="0">
                <a:solidFill>
                  <a:srgbClr val="FF8000"/>
                </a:solidFill>
              </a:rPr>
              <a:t>59oC</a:t>
            </a:r>
            <a:r>
              <a:rPr lang="en-US" sz="2200" i="0" baseline="0" dirty="0"/>
              <a:t>) to anneal primers to template</a:t>
            </a:r>
          </a:p>
          <a:p>
            <a:pPr>
              <a:spcBef>
                <a:spcPct val="50000"/>
              </a:spcBef>
              <a:spcAft>
                <a:spcPct val="40000"/>
              </a:spcAft>
            </a:pPr>
            <a:r>
              <a:rPr lang="en-US" sz="2200" i="0" baseline="0" dirty="0"/>
              <a:t>Warm (</a:t>
            </a:r>
            <a:r>
              <a:rPr lang="en-US" sz="2200" i="0" baseline="0" dirty="0">
                <a:solidFill>
                  <a:srgbClr val="FF8000"/>
                </a:solidFill>
              </a:rPr>
              <a:t>72oC</a:t>
            </a:r>
            <a:r>
              <a:rPr lang="en-US" sz="2200" i="0" baseline="0" dirty="0"/>
              <a:t>) to activate </a:t>
            </a:r>
            <a:r>
              <a:rPr lang="en-US" sz="2200" i="0" baseline="0" dirty="0" err="1"/>
              <a:t>Taq</a:t>
            </a:r>
            <a:r>
              <a:rPr lang="en-US" sz="2200" i="0" baseline="0" dirty="0"/>
              <a:t> polymerase, which extends primers and replicates DNA</a:t>
            </a:r>
          </a:p>
          <a:p>
            <a:pPr>
              <a:spcBef>
                <a:spcPct val="50000"/>
              </a:spcBef>
              <a:spcAft>
                <a:spcPct val="40000"/>
              </a:spcAft>
            </a:pPr>
            <a:r>
              <a:rPr lang="en-US" sz="2200" i="0" baseline="0" dirty="0">
                <a:solidFill>
                  <a:srgbClr val="FF8000"/>
                </a:solidFill>
              </a:rPr>
              <a:t>Repeat</a:t>
            </a:r>
            <a:r>
              <a:rPr lang="en-US" sz="2200" i="0" baseline="0" dirty="0"/>
              <a:t> 40 cycles</a:t>
            </a:r>
          </a:p>
        </p:txBody>
      </p:sp>
      <p:pic>
        <p:nvPicPr>
          <p:cNvPr id="5" name="Picture 4" descr="http://www.bio-rad.com/webroot/web/images/lsr/products/amplification_pcr/product_detail/global/t100-personal-thermal-cycler-detail.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11014" y="4531789"/>
            <a:ext cx="3035216" cy="195028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
            </a:r>
            <a:br>
              <a:rPr lang="en-US" sz="6000" dirty="0" smtClean="0">
                <a:solidFill>
                  <a:srgbClr val="FF8000"/>
                </a:solidFill>
              </a:rPr>
            </a:br>
            <a:r>
              <a:rPr lang="en-US" sz="6000" dirty="0" smtClean="0">
                <a:solidFill>
                  <a:srgbClr val="FF8000"/>
                </a:solidFill>
              </a:rPr>
              <a:t>How does </a:t>
            </a:r>
            <a:r>
              <a:rPr lang="en-US" dirty="0" smtClean="0">
                <a:solidFill>
                  <a:srgbClr val="FF8000"/>
                </a:solidFill>
              </a:rPr>
              <a:t>PCR</a:t>
            </a:r>
            <a:r>
              <a:rPr lang="en-US" sz="6000" dirty="0" smtClean="0">
                <a:solidFill>
                  <a:srgbClr val="FF8000"/>
                </a:solidFill>
              </a:rPr>
              <a:t> work?</a:t>
            </a:r>
            <a:r>
              <a:rPr lang="en-US" sz="6000" dirty="0" smtClean="0"/>
              <a:t/>
            </a:r>
            <a:br>
              <a:rPr lang="en-US" sz="6000" dirty="0" smtClean="0"/>
            </a:br>
            <a:endParaRPr lang="en-US" dirty="0"/>
          </a:p>
        </p:txBody>
      </p:sp>
      <p:pic>
        <p:nvPicPr>
          <p:cNvPr id="5" name="Picture 4" descr="http://www.bio-rad.com/webroot/web/images/lsr/products/amplification_pcr/product_detail/global/t100-personal-thermal-cycler-detail.jpg">
            <a:hlinkClick r:id="rId3"/>
          </p:cNvPr>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15074" y="1917065"/>
            <a:ext cx="6619667" cy="425348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GMO- </a:t>
            </a:r>
            <a:br>
              <a:rPr lang="en-US" dirty="0" smtClean="0"/>
            </a:br>
            <a:r>
              <a:rPr lang="en-US" dirty="0" smtClean="0"/>
              <a:t>Electrophoresis </a:t>
            </a:r>
            <a:endParaRPr lang="en-US" dirty="0"/>
          </a:p>
        </p:txBody>
      </p:sp>
      <p:grpSp>
        <p:nvGrpSpPr>
          <p:cNvPr id="187394" name="Group 2"/>
          <p:cNvGrpSpPr>
            <a:grpSpLocks/>
          </p:cNvGrpSpPr>
          <p:nvPr/>
        </p:nvGrpSpPr>
        <p:grpSpPr bwMode="auto">
          <a:xfrm>
            <a:off x="1479225" y="2576331"/>
            <a:ext cx="4170678" cy="3133228"/>
            <a:chOff x="6611" y="-1914"/>
            <a:chExt cx="1382" cy="1728"/>
          </a:xfrm>
        </p:grpSpPr>
        <p:sp>
          <p:nvSpPr>
            <p:cNvPr id="187395" name="Line 3"/>
            <p:cNvSpPr>
              <a:spLocks noChangeShapeType="1"/>
            </p:cNvSpPr>
            <p:nvPr/>
          </p:nvSpPr>
          <p:spPr bwMode="auto">
            <a:xfrm>
              <a:off x="6938" y="-745"/>
              <a:ext cx="220" cy="0"/>
            </a:xfrm>
            <a:prstGeom prst="line">
              <a:avLst/>
            </a:prstGeom>
            <a:noFill/>
            <a:ln w="381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396" name="Freeform 4"/>
            <p:cNvSpPr>
              <a:spLocks/>
            </p:cNvSpPr>
            <p:nvPr/>
          </p:nvSpPr>
          <p:spPr bwMode="auto">
            <a:xfrm>
              <a:off x="7285" y="-748"/>
              <a:ext cx="331" cy="224"/>
            </a:xfrm>
            <a:custGeom>
              <a:avLst/>
              <a:gdLst/>
              <a:ahLst/>
              <a:cxnLst>
                <a:cxn ang="0">
                  <a:pos x="331" y="0"/>
                </a:cxn>
                <a:cxn ang="0">
                  <a:pos x="0" y="189"/>
                </a:cxn>
                <a:cxn ang="0">
                  <a:pos x="0" y="207"/>
                </a:cxn>
                <a:cxn ang="0">
                  <a:pos x="30" y="224"/>
                </a:cxn>
                <a:cxn ang="0">
                  <a:pos x="331" y="49"/>
                </a:cxn>
                <a:cxn ang="0">
                  <a:pos x="331" y="0"/>
                </a:cxn>
              </a:cxnLst>
              <a:rect l="0" t="0" r="r" b="b"/>
              <a:pathLst>
                <a:path w="331" h="224">
                  <a:moveTo>
                    <a:pt x="331" y="0"/>
                  </a:moveTo>
                  <a:lnTo>
                    <a:pt x="0" y="189"/>
                  </a:lnTo>
                  <a:lnTo>
                    <a:pt x="0" y="207"/>
                  </a:lnTo>
                  <a:lnTo>
                    <a:pt x="30" y="224"/>
                  </a:lnTo>
                  <a:lnTo>
                    <a:pt x="331" y="49"/>
                  </a:lnTo>
                  <a:lnTo>
                    <a:pt x="331" y="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397" name="Freeform 5"/>
            <p:cNvSpPr>
              <a:spLocks/>
            </p:cNvSpPr>
            <p:nvPr/>
          </p:nvSpPr>
          <p:spPr bwMode="auto">
            <a:xfrm>
              <a:off x="7022" y="-920"/>
              <a:ext cx="594" cy="362"/>
            </a:xfrm>
            <a:custGeom>
              <a:avLst/>
              <a:gdLst/>
              <a:ahLst/>
              <a:cxnLst>
                <a:cxn ang="0">
                  <a:pos x="305" y="0"/>
                </a:cxn>
                <a:cxn ang="0">
                  <a:pos x="0" y="178"/>
                </a:cxn>
                <a:cxn ang="0">
                  <a:pos x="263" y="334"/>
                </a:cxn>
                <a:cxn ang="0">
                  <a:pos x="263" y="362"/>
                </a:cxn>
                <a:cxn ang="0">
                  <a:pos x="594" y="171"/>
                </a:cxn>
                <a:cxn ang="0">
                  <a:pos x="305" y="0"/>
                </a:cxn>
              </a:cxnLst>
              <a:rect l="0" t="0" r="r" b="b"/>
              <a:pathLst>
                <a:path w="594" h="362">
                  <a:moveTo>
                    <a:pt x="305" y="0"/>
                  </a:moveTo>
                  <a:lnTo>
                    <a:pt x="0" y="178"/>
                  </a:lnTo>
                  <a:lnTo>
                    <a:pt x="263" y="334"/>
                  </a:lnTo>
                  <a:lnTo>
                    <a:pt x="263" y="362"/>
                  </a:lnTo>
                  <a:lnTo>
                    <a:pt x="594" y="171"/>
                  </a:lnTo>
                  <a:lnTo>
                    <a:pt x="305"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87398" name="Picture 6"/>
            <p:cNvPicPr>
              <a:picLocks noChangeAspect="1" noChangeArrowheads="1"/>
            </p:cNvPicPr>
            <p:nvPr/>
          </p:nvPicPr>
          <p:blipFill>
            <a:blip r:embed="rId3"/>
            <a:srcRect/>
            <a:stretch>
              <a:fillRect/>
            </a:stretch>
          </p:blipFill>
          <p:spPr bwMode="auto">
            <a:xfrm>
              <a:off x="7796" y="-725"/>
              <a:ext cx="196" cy="347"/>
            </a:xfrm>
            <a:prstGeom prst="rect">
              <a:avLst/>
            </a:prstGeom>
            <a:noFill/>
            <a:ln w="9525">
              <a:noFill/>
              <a:miter lim="800000"/>
              <a:headEnd/>
              <a:tailEnd/>
            </a:ln>
          </p:spPr>
        </p:pic>
        <p:pic>
          <p:nvPicPr>
            <p:cNvPr id="187399" name="Picture 7"/>
            <p:cNvPicPr>
              <a:picLocks noChangeAspect="1" noChangeArrowheads="1"/>
            </p:cNvPicPr>
            <p:nvPr/>
          </p:nvPicPr>
          <p:blipFill>
            <a:blip r:embed="rId4"/>
            <a:srcRect/>
            <a:stretch>
              <a:fillRect/>
            </a:stretch>
          </p:blipFill>
          <p:spPr bwMode="auto">
            <a:xfrm>
              <a:off x="6610" y="-1914"/>
              <a:ext cx="1380" cy="17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Gel for Electrophoresis</a:t>
            </a:r>
            <a:endParaRPr lang="en-US" dirty="0"/>
          </a:p>
        </p:txBody>
      </p:sp>
      <p:pic>
        <p:nvPicPr>
          <p:cNvPr id="6" name="Content Placeholder 5" descr="Screen Shot 2017-07-25 at 5.24.47 PM.png"/>
          <p:cNvPicPr>
            <a:picLocks noGrp="1" noChangeAspect="1"/>
          </p:cNvPicPr>
          <p:nvPr>
            <p:ph idx="1"/>
          </p:nvPr>
        </p:nvPicPr>
        <p:blipFill>
          <a:blip r:embed="rId2"/>
          <a:srcRect t="-20514" b="-20514"/>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210014"/>
          </a:xfrm>
        </p:spPr>
        <p:txBody>
          <a:bodyPr/>
          <a:lstStyle/>
          <a:p>
            <a:r>
              <a:rPr lang="en-US" dirty="0" smtClean="0"/>
              <a:t>Result Analysis </a:t>
            </a:r>
            <a:endParaRPr lang="en-US" dirty="0"/>
          </a:p>
        </p:txBody>
      </p:sp>
      <p:sp>
        <p:nvSpPr>
          <p:cNvPr id="6" name="TextBox 5"/>
          <p:cNvSpPr txBox="1"/>
          <p:nvPr/>
        </p:nvSpPr>
        <p:spPr>
          <a:xfrm>
            <a:off x="217714" y="1299812"/>
            <a:ext cx="3703320" cy="4708981"/>
          </a:xfrm>
          <a:prstGeom prst="rect">
            <a:avLst/>
          </a:prstGeom>
          <a:noFill/>
        </p:spPr>
        <p:txBody>
          <a:bodyPr wrap="square" rtlCol="0">
            <a:spAutoFit/>
          </a:bodyPr>
          <a:lstStyle/>
          <a:p>
            <a:pPr marL="457200" indent="-457200">
              <a:spcBef>
                <a:spcPts val="800"/>
              </a:spcBef>
              <a:buAutoNum type="arabicPeriod"/>
            </a:pPr>
            <a:r>
              <a:rPr lang="en-US" sz="2000" i="0" baseline="0" dirty="0"/>
              <a:t>N</a:t>
            </a:r>
            <a:r>
              <a:rPr lang="en-US" sz="2000" i="0" baseline="0" dirty="0" smtClean="0"/>
              <a:t>on-GMO food with plant primers</a:t>
            </a:r>
          </a:p>
          <a:p>
            <a:pPr marL="457200" indent="-457200">
              <a:spcBef>
                <a:spcPts val="800"/>
              </a:spcBef>
              <a:buAutoNum type="arabicPeriod"/>
            </a:pPr>
            <a:r>
              <a:rPr lang="en-US" sz="2000" i="0" baseline="0" dirty="0" smtClean="0"/>
              <a:t>Non-GMO food with GMO primers</a:t>
            </a:r>
          </a:p>
          <a:p>
            <a:pPr marL="457200" indent="-457200">
              <a:spcBef>
                <a:spcPts val="800"/>
              </a:spcBef>
              <a:buAutoNum type="arabicPeriod"/>
            </a:pPr>
            <a:r>
              <a:rPr lang="en-US" sz="2000" i="0" baseline="0" dirty="0" smtClean="0"/>
              <a:t>Test food with plant primers</a:t>
            </a:r>
          </a:p>
          <a:p>
            <a:pPr marL="457200" indent="-457200">
              <a:spcBef>
                <a:spcPts val="800"/>
              </a:spcBef>
              <a:buAutoNum type="arabicPeriod"/>
            </a:pPr>
            <a:r>
              <a:rPr lang="en-US" sz="2000" i="0" baseline="0" dirty="0" smtClean="0"/>
              <a:t>Test food with GMO primers</a:t>
            </a:r>
          </a:p>
          <a:p>
            <a:pPr marL="457200" indent="-457200">
              <a:spcBef>
                <a:spcPts val="800"/>
              </a:spcBef>
              <a:buAutoNum type="arabicPeriod"/>
            </a:pPr>
            <a:r>
              <a:rPr lang="en-US" sz="2000" i="0" baseline="0" dirty="0" smtClean="0"/>
              <a:t>GMO (+) DNA with plant primers</a:t>
            </a:r>
          </a:p>
          <a:p>
            <a:pPr marL="457200" indent="-457200">
              <a:spcBef>
                <a:spcPts val="800"/>
              </a:spcBef>
              <a:buAutoNum type="arabicPeriod"/>
            </a:pPr>
            <a:r>
              <a:rPr lang="en-US" sz="2000" i="0" baseline="0" dirty="0" smtClean="0"/>
              <a:t>GMO (+) DNA with GMO primers</a:t>
            </a:r>
          </a:p>
          <a:p>
            <a:pPr marL="457200" indent="-457200">
              <a:spcBef>
                <a:spcPts val="800"/>
              </a:spcBef>
              <a:buAutoNum type="arabicPeriod"/>
            </a:pPr>
            <a:r>
              <a:rPr lang="en-US" sz="2000" i="0" baseline="0" dirty="0" smtClean="0"/>
              <a:t>PCR MW Ruler</a:t>
            </a:r>
          </a:p>
        </p:txBody>
      </p:sp>
      <p:pic>
        <p:nvPicPr>
          <p:cNvPr id="7" name="Picture 1"/>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75534" y="1444073"/>
            <a:ext cx="3086100" cy="47815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9" name="TextBox 8"/>
          <p:cNvSpPr txBox="1"/>
          <p:nvPr/>
        </p:nvSpPr>
        <p:spPr>
          <a:xfrm>
            <a:off x="3875378" y="2235396"/>
            <a:ext cx="1273628" cy="830997"/>
          </a:xfrm>
          <a:prstGeom prst="rect">
            <a:avLst/>
          </a:prstGeom>
          <a:noFill/>
        </p:spPr>
        <p:txBody>
          <a:bodyPr wrap="square" rtlCol="0">
            <a:spAutoFit/>
          </a:bodyPr>
          <a:lstStyle/>
          <a:p>
            <a:pPr algn="ctr"/>
            <a:r>
              <a:rPr lang="en-US" i="0" baseline="0" dirty="0" smtClean="0"/>
              <a:t>GMO Positive</a:t>
            </a:r>
          </a:p>
        </p:txBody>
      </p:sp>
      <p:sp>
        <p:nvSpPr>
          <p:cNvPr id="10" name="TextBox 9"/>
          <p:cNvSpPr txBox="1"/>
          <p:nvPr/>
        </p:nvSpPr>
        <p:spPr>
          <a:xfrm>
            <a:off x="3727037" y="4526342"/>
            <a:ext cx="1398230" cy="830997"/>
          </a:xfrm>
          <a:prstGeom prst="rect">
            <a:avLst/>
          </a:prstGeom>
          <a:noFill/>
        </p:spPr>
        <p:txBody>
          <a:bodyPr wrap="square" rtlCol="0">
            <a:spAutoFit/>
          </a:bodyPr>
          <a:lstStyle/>
          <a:p>
            <a:pPr algn="ctr"/>
            <a:r>
              <a:rPr lang="en-US" i="0" baseline="0" dirty="0" smtClean="0"/>
              <a:t>GMO Negative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a:t>
            </a:r>
            <a:endParaRPr lang="en-US" dirty="0"/>
          </a:p>
        </p:txBody>
      </p:sp>
      <p:sp>
        <p:nvSpPr>
          <p:cNvPr id="4" name="Rectangle 3"/>
          <p:cNvSpPr/>
          <p:nvPr/>
        </p:nvSpPr>
        <p:spPr>
          <a:xfrm>
            <a:off x="369145" y="1882286"/>
            <a:ext cx="4572000" cy="1200328"/>
          </a:xfrm>
          <a:prstGeom prst="rect">
            <a:avLst/>
          </a:prstGeom>
        </p:spPr>
        <p:txBody>
          <a:bodyPr>
            <a:spAutoFit/>
          </a:bodyPr>
          <a:lstStyle/>
          <a:p>
            <a:r>
              <a:rPr lang="en-US" dirty="0" smtClean="0"/>
              <a:t>Molecular  weight ruler (lane 7) allows the size of the DNA bands to be determined</a:t>
            </a:r>
            <a:endParaRPr lang="en-US" dirty="0"/>
          </a:p>
        </p:txBody>
      </p:sp>
      <p:pic>
        <p:nvPicPr>
          <p:cNvPr id="7" name="Picture 6" descr="Screen Shot 2017-07-27 at 7.29.44 PM.png"/>
          <p:cNvPicPr>
            <a:picLocks noChangeAspect="1"/>
          </p:cNvPicPr>
          <p:nvPr/>
        </p:nvPicPr>
        <p:blipFill>
          <a:blip r:embed="rId2"/>
          <a:stretch>
            <a:fillRect/>
          </a:stretch>
        </p:blipFill>
        <p:spPr>
          <a:xfrm>
            <a:off x="5730874" y="1661825"/>
            <a:ext cx="1517383" cy="4668967"/>
          </a:xfrm>
          <a:prstGeom prst="rect">
            <a:avLst/>
          </a:prstGeom>
        </p:spPr>
      </p:pic>
      <p:sp>
        <p:nvSpPr>
          <p:cNvPr id="9" name="TextBox 8"/>
          <p:cNvSpPr txBox="1"/>
          <p:nvPr/>
        </p:nvSpPr>
        <p:spPr>
          <a:xfrm>
            <a:off x="6587597" y="1697438"/>
            <a:ext cx="1186954" cy="4647427"/>
          </a:xfrm>
          <a:prstGeom prst="rect">
            <a:avLst/>
          </a:prstGeom>
          <a:solidFill>
            <a:schemeClr val="tx1"/>
          </a:solidFill>
        </p:spPr>
        <p:txBody>
          <a:bodyPr wrap="square" rtlCol="0">
            <a:spAutoFit/>
          </a:bodyPr>
          <a:lstStyle/>
          <a:p>
            <a:endParaRPr lang="en-US" dirty="0" smtClean="0"/>
          </a:p>
          <a:p>
            <a:endParaRPr lang="en-US" dirty="0" smtClean="0"/>
          </a:p>
          <a:p>
            <a:endParaRPr lang="en-US" dirty="0" smtClean="0">
              <a:solidFill>
                <a:srgbClr val="000000"/>
              </a:solidFill>
            </a:endParaRPr>
          </a:p>
          <a:p>
            <a:r>
              <a:rPr lang="en-US" sz="1600" dirty="0" smtClean="0">
                <a:solidFill>
                  <a:srgbClr val="000000"/>
                </a:solidFill>
              </a:rPr>
              <a:t>-1000-bp</a:t>
            </a:r>
          </a:p>
          <a:p>
            <a:r>
              <a:rPr lang="en-US" sz="1600" dirty="0" smtClean="0">
                <a:solidFill>
                  <a:srgbClr val="000000"/>
                </a:solidFill>
              </a:rPr>
              <a:t>-700 bp</a:t>
            </a:r>
          </a:p>
          <a:p>
            <a:r>
              <a:rPr lang="en-US" sz="1600" dirty="0" smtClean="0">
                <a:solidFill>
                  <a:srgbClr val="000000"/>
                </a:solidFill>
              </a:rPr>
              <a:t>-500 bp</a:t>
            </a:r>
          </a:p>
          <a:p>
            <a:endParaRPr lang="en-US" sz="800" dirty="0" smtClean="0">
              <a:solidFill>
                <a:srgbClr val="000000"/>
              </a:solidFill>
            </a:endParaRPr>
          </a:p>
          <a:p>
            <a:endParaRPr lang="en-US" sz="800" dirty="0" smtClean="0">
              <a:solidFill>
                <a:srgbClr val="000000"/>
              </a:solidFill>
            </a:endParaRPr>
          </a:p>
          <a:p>
            <a:r>
              <a:rPr lang="en-US" sz="1600" dirty="0" smtClean="0">
                <a:solidFill>
                  <a:srgbClr val="000000"/>
                </a:solidFill>
              </a:rPr>
              <a:t>-200 bp</a:t>
            </a:r>
          </a:p>
          <a:p>
            <a:r>
              <a:rPr lang="en-US" sz="1600" dirty="0" smtClean="0">
                <a:solidFill>
                  <a:srgbClr val="000000"/>
                </a:solidFill>
              </a:rPr>
              <a:t>-100 bp</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a:t>
            </a:r>
            <a:endParaRPr lang="en-US" dirty="0"/>
          </a:p>
        </p:txBody>
      </p:sp>
      <p:sp>
        <p:nvSpPr>
          <p:cNvPr id="6" name="TextBox 5"/>
          <p:cNvSpPr txBox="1"/>
          <p:nvPr/>
        </p:nvSpPr>
        <p:spPr>
          <a:xfrm>
            <a:off x="205659" y="1486060"/>
            <a:ext cx="5055707" cy="4893647"/>
          </a:xfrm>
          <a:prstGeom prst="rect">
            <a:avLst/>
          </a:prstGeom>
          <a:noFill/>
        </p:spPr>
        <p:txBody>
          <a:bodyPr wrap="square" rtlCol="0">
            <a:spAutoFit/>
          </a:bodyPr>
          <a:lstStyle/>
          <a:p>
            <a:r>
              <a:rPr lang="en-US" dirty="0" smtClean="0"/>
              <a:t>Lane 1  - band at 455 bp tells us that plant DNA was successfully extracted from the non GMO food. </a:t>
            </a:r>
          </a:p>
          <a:p>
            <a:endParaRPr lang="en-US" dirty="0" smtClean="0"/>
          </a:p>
          <a:p>
            <a:r>
              <a:rPr lang="en-US" dirty="0" smtClean="0"/>
              <a:t>*** If no band is visible, what does that tell us?</a:t>
            </a:r>
          </a:p>
          <a:p>
            <a:endParaRPr lang="en-US" dirty="0" smtClean="0"/>
          </a:p>
          <a:p>
            <a:r>
              <a:rPr lang="en-US" dirty="0" smtClean="0"/>
              <a:t>Lane 2 – non GMO was treated with a primer found in GMO crops and so a band should only show up if the food is GMO.</a:t>
            </a:r>
          </a:p>
          <a:p>
            <a:endParaRPr lang="en-US" dirty="0" smtClean="0"/>
          </a:p>
          <a:p>
            <a:r>
              <a:rPr lang="en-US" dirty="0" smtClean="0"/>
              <a:t>****What would a band here tell us?</a:t>
            </a:r>
            <a:endParaRPr lang="en-US" dirty="0"/>
          </a:p>
        </p:txBody>
      </p:sp>
      <p:pic>
        <p:nvPicPr>
          <p:cNvPr id="10" name="Picture 9" descr="Screen Shot 2017-07-27 at 7.35.11 PM.png"/>
          <p:cNvPicPr>
            <a:picLocks noChangeAspect="1"/>
          </p:cNvPicPr>
          <p:nvPr/>
        </p:nvPicPr>
        <p:blipFill>
          <a:blip r:embed="rId2"/>
          <a:stretch>
            <a:fillRect/>
          </a:stretch>
        </p:blipFill>
        <p:spPr>
          <a:xfrm>
            <a:off x="5277719" y="1640644"/>
            <a:ext cx="1857218" cy="4365669"/>
          </a:xfrm>
          <a:prstGeom prst="rect">
            <a:avLst/>
          </a:prstGeom>
        </p:spPr>
      </p:pic>
      <p:pic>
        <p:nvPicPr>
          <p:cNvPr id="12" name="Picture 11" descr="Screen Shot 2017-07-27 at 7.42.27 PM.png"/>
          <p:cNvPicPr>
            <a:picLocks noChangeAspect="1"/>
          </p:cNvPicPr>
          <p:nvPr/>
        </p:nvPicPr>
        <p:blipFill>
          <a:blip r:embed="rId3"/>
          <a:stretch>
            <a:fillRect/>
          </a:stretch>
        </p:blipFill>
        <p:spPr>
          <a:xfrm>
            <a:off x="7101204" y="1649956"/>
            <a:ext cx="2042796" cy="433261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a:t>
            </a:r>
            <a:endParaRPr lang="en-US" dirty="0"/>
          </a:p>
        </p:txBody>
      </p:sp>
      <p:sp>
        <p:nvSpPr>
          <p:cNvPr id="7" name="TextBox 6"/>
          <p:cNvSpPr txBox="1"/>
          <p:nvPr/>
        </p:nvSpPr>
        <p:spPr>
          <a:xfrm>
            <a:off x="203666" y="1391025"/>
            <a:ext cx="4744217" cy="5755421"/>
          </a:xfrm>
          <a:prstGeom prst="rect">
            <a:avLst/>
          </a:prstGeom>
          <a:noFill/>
        </p:spPr>
        <p:txBody>
          <a:bodyPr wrap="square" rtlCol="0">
            <a:spAutoFit/>
          </a:bodyPr>
          <a:lstStyle/>
          <a:p>
            <a:r>
              <a:rPr lang="en-US" dirty="0" smtClean="0"/>
              <a:t>Lane 3 Test food band at 455 bp tells us that plant DNA was successfully extracted from the GMO food. </a:t>
            </a:r>
          </a:p>
          <a:p>
            <a:endParaRPr lang="en-US" sz="1600" dirty="0" smtClean="0"/>
          </a:p>
          <a:p>
            <a:r>
              <a:rPr lang="en-US" dirty="0" smtClean="0"/>
              <a:t>*** If no band is visible, what does that tell us?</a:t>
            </a:r>
          </a:p>
          <a:p>
            <a:endParaRPr lang="en-US" dirty="0" smtClean="0"/>
          </a:p>
          <a:p>
            <a:r>
              <a:rPr lang="en-US" dirty="0" smtClean="0"/>
              <a:t>Lane 4- was treated with a primer found in GMO crops and so a band should only show up if the food is GMO.</a:t>
            </a:r>
          </a:p>
          <a:p>
            <a:endParaRPr lang="en-US" sz="1600" dirty="0" smtClean="0"/>
          </a:p>
          <a:p>
            <a:r>
              <a:rPr lang="en-US" dirty="0" smtClean="0"/>
              <a:t>Was the food we tested a GMO food?</a:t>
            </a:r>
          </a:p>
          <a:p>
            <a:endParaRPr lang="en-US" dirty="0"/>
          </a:p>
        </p:txBody>
      </p:sp>
      <p:pic>
        <p:nvPicPr>
          <p:cNvPr id="8" name="Picture 7" descr="Screen Shot 2017-07-27 at 7.49.58 PM.png"/>
          <p:cNvPicPr>
            <a:picLocks noChangeAspect="1"/>
          </p:cNvPicPr>
          <p:nvPr/>
        </p:nvPicPr>
        <p:blipFill>
          <a:blip r:embed="rId2"/>
          <a:stretch>
            <a:fillRect/>
          </a:stretch>
        </p:blipFill>
        <p:spPr>
          <a:xfrm>
            <a:off x="5443149" y="1911099"/>
            <a:ext cx="1546772" cy="4771815"/>
          </a:xfrm>
          <a:prstGeom prst="rect">
            <a:avLst/>
          </a:prstGeom>
        </p:spPr>
      </p:pic>
      <p:pic>
        <p:nvPicPr>
          <p:cNvPr id="9" name="Picture 8" descr="Screen Shot 2017-07-27 at 7.42.27 PM.png"/>
          <p:cNvPicPr>
            <a:picLocks noChangeAspect="1"/>
          </p:cNvPicPr>
          <p:nvPr/>
        </p:nvPicPr>
        <p:blipFill>
          <a:blip r:embed="rId3"/>
          <a:stretch>
            <a:fillRect/>
          </a:stretch>
        </p:blipFill>
        <p:spPr>
          <a:xfrm>
            <a:off x="6946900" y="1760503"/>
            <a:ext cx="2197100" cy="4953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Results</a:t>
            </a:r>
            <a:endParaRPr lang="en-US" dirty="0"/>
          </a:p>
        </p:txBody>
      </p:sp>
      <p:pic>
        <p:nvPicPr>
          <p:cNvPr id="4" name="Picture 3" descr="Screen Shot 2017-07-27 at 8.02.56 PM.png"/>
          <p:cNvPicPr>
            <a:picLocks noChangeAspect="1"/>
          </p:cNvPicPr>
          <p:nvPr/>
        </p:nvPicPr>
        <p:blipFill>
          <a:blip r:embed="rId2"/>
          <a:stretch>
            <a:fillRect/>
          </a:stretch>
        </p:blipFill>
        <p:spPr>
          <a:xfrm>
            <a:off x="5181600" y="1905000"/>
            <a:ext cx="1852038" cy="4858245"/>
          </a:xfrm>
          <a:prstGeom prst="rect">
            <a:avLst/>
          </a:prstGeom>
        </p:spPr>
      </p:pic>
      <p:pic>
        <p:nvPicPr>
          <p:cNvPr id="5" name="Picture 4" descr="Screen Shot 2017-07-27 at 7.42.27 PM.png"/>
          <p:cNvPicPr>
            <a:picLocks noChangeAspect="1"/>
          </p:cNvPicPr>
          <p:nvPr/>
        </p:nvPicPr>
        <p:blipFill>
          <a:blip r:embed="rId3"/>
          <a:stretch>
            <a:fillRect/>
          </a:stretch>
        </p:blipFill>
        <p:spPr>
          <a:xfrm>
            <a:off x="6946900" y="1761261"/>
            <a:ext cx="2197100" cy="4953000"/>
          </a:xfrm>
          <a:prstGeom prst="rect">
            <a:avLst/>
          </a:prstGeom>
        </p:spPr>
      </p:pic>
      <p:sp>
        <p:nvSpPr>
          <p:cNvPr id="6" name="Rectangle 5"/>
          <p:cNvSpPr/>
          <p:nvPr/>
        </p:nvSpPr>
        <p:spPr>
          <a:xfrm>
            <a:off x="173221" y="1317595"/>
            <a:ext cx="4572000" cy="5262979"/>
          </a:xfrm>
          <a:prstGeom prst="rect">
            <a:avLst/>
          </a:prstGeom>
        </p:spPr>
        <p:txBody>
          <a:bodyPr>
            <a:spAutoFit/>
          </a:bodyPr>
          <a:lstStyle/>
          <a:p>
            <a:r>
              <a:rPr lang="en-US" dirty="0" smtClean="0"/>
              <a:t>Lane 5 -band at 455 bp tells us that plant DNA was successfully extracted from the GMO + control. </a:t>
            </a:r>
          </a:p>
          <a:p>
            <a:endParaRPr lang="en-US" sz="1600" dirty="0" smtClean="0"/>
          </a:p>
          <a:p>
            <a:r>
              <a:rPr lang="en-US" dirty="0" smtClean="0"/>
              <a:t>*** If no band is visible, what does that tell us?</a:t>
            </a:r>
          </a:p>
          <a:p>
            <a:endParaRPr lang="en-US" sz="1600" dirty="0" smtClean="0"/>
          </a:p>
          <a:p>
            <a:r>
              <a:rPr lang="en-US" dirty="0" smtClean="0"/>
              <a:t>Lane 6- was treated with a primer found in GMO crops This was a GMO + control so a band should show up if not what does this tell us?</a:t>
            </a:r>
          </a:p>
          <a:p>
            <a:endParaRPr lang="en-US" sz="1600"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What is a GMO?</a:t>
            </a:r>
            <a:endParaRPr lang="en-US" dirty="0"/>
          </a:p>
        </p:txBody>
      </p:sp>
      <p:sp>
        <p:nvSpPr>
          <p:cNvPr id="3" name="Content Placeholder 2"/>
          <p:cNvSpPr>
            <a:spLocks noGrp="1"/>
          </p:cNvSpPr>
          <p:nvPr>
            <p:ph idx="1"/>
          </p:nvPr>
        </p:nvSpPr>
        <p:spPr/>
        <p:txBody>
          <a:bodyPr/>
          <a:lstStyle/>
          <a:p>
            <a:pPr algn="ctr">
              <a:buNone/>
            </a:pPr>
            <a:r>
              <a:rPr lang="en-US" sz="3200" dirty="0" smtClean="0"/>
              <a:t>GMO = Genetically Modified Organism</a:t>
            </a:r>
            <a:endParaRPr lang="en-US" dirty="0" smtClean="0"/>
          </a:p>
          <a:p>
            <a:pPr marL="0" indent="0">
              <a:buNone/>
            </a:pPr>
            <a:r>
              <a:rPr lang="en-US" dirty="0" smtClean="0"/>
              <a:t>Any organism whose genetic material has been altered using genetic engineering techniques. GMOs may be bacteria, yeast, insects, plants, animals, etc. </a:t>
            </a:r>
          </a:p>
        </p:txBody>
      </p:sp>
      <p:pic>
        <p:nvPicPr>
          <p:cNvPr id="4" name="Picture 9"/>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82248" y="4447128"/>
            <a:ext cx="1885784" cy="156166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2" descr="http://upload.wikimedia.org/wikipedia/commons/thumb/f/f2/GloFish.jpg/170px-GloFish.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17536" y="4068982"/>
            <a:ext cx="1619250" cy="216217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4" descr="Aedes aegypti.jpg"/>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06323" y="3980877"/>
            <a:ext cx="2088047" cy="139519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6" descr="http://upload.wikimedia.org/wikipedia/commons/4/47/Papaya_sunset.jpg"/>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04472" y="4352939"/>
            <a:ext cx="2780778" cy="175364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8" name="Picture 377" descr="Screen Shot 2017-07-25 at 4.05.06 PM.png"/>
          <p:cNvPicPr>
            <a:picLocks noChangeAspect="1"/>
          </p:cNvPicPr>
          <p:nvPr/>
        </p:nvPicPr>
        <p:blipFill>
          <a:blip r:embed="rId3"/>
          <a:stretch>
            <a:fillRect/>
          </a:stretch>
        </p:blipFill>
        <p:spPr>
          <a:xfrm>
            <a:off x="3162811" y="171689"/>
            <a:ext cx="5652027" cy="6528546"/>
          </a:xfrm>
          <a:prstGeom prst="rect">
            <a:avLst/>
          </a:prstGeom>
        </p:spPr>
      </p:pic>
      <p:sp>
        <p:nvSpPr>
          <p:cNvPr id="379" name="TextBox 378"/>
          <p:cNvSpPr txBox="1"/>
          <p:nvPr/>
        </p:nvSpPr>
        <p:spPr>
          <a:xfrm>
            <a:off x="263568" y="874660"/>
            <a:ext cx="2467951" cy="1446550"/>
          </a:xfrm>
          <a:prstGeom prst="rect">
            <a:avLst/>
          </a:prstGeom>
          <a:noFill/>
        </p:spPr>
        <p:txBody>
          <a:bodyPr wrap="square" rtlCol="0">
            <a:spAutoFit/>
          </a:bodyPr>
          <a:lstStyle/>
          <a:p>
            <a:r>
              <a:rPr lang="en-US" sz="4400" dirty="0" smtClean="0"/>
              <a:t>Analyze Results</a:t>
            </a:r>
            <a:endParaRPr lang="en-US" sz="4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GMO Discussion</a:t>
            </a:r>
            <a:endParaRPr lang="en-US" dirty="0"/>
          </a:p>
        </p:txBody>
      </p:sp>
      <p:sp>
        <p:nvSpPr>
          <p:cNvPr id="3" name="Content Placeholder 2"/>
          <p:cNvSpPr>
            <a:spLocks noGrp="1"/>
          </p:cNvSpPr>
          <p:nvPr>
            <p:ph idx="1"/>
          </p:nvPr>
        </p:nvSpPr>
        <p:spPr>
          <a:xfrm>
            <a:off x="779462" y="1882588"/>
            <a:ext cx="7581901" cy="1699927"/>
          </a:xfrm>
        </p:spPr>
        <p:txBody>
          <a:bodyPr/>
          <a:lstStyle/>
          <a:p>
            <a:r>
              <a:rPr lang="en-US" dirty="0" smtClean="0"/>
              <a:t>Groups will have 30 minutes for research and  then we will have a 30 minute discussion/ presentation of your findings. </a:t>
            </a:r>
            <a:endParaRPr lang="en-US" dirty="0"/>
          </a:p>
        </p:txBody>
      </p:sp>
      <p:pic>
        <p:nvPicPr>
          <p:cNvPr id="4" name="Picture 3" descr="Screen Shot 2017-07-25 at 7.39.41 PM.png"/>
          <p:cNvPicPr>
            <a:picLocks noChangeAspect="1"/>
          </p:cNvPicPr>
          <p:nvPr/>
        </p:nvPicPr>
        <p:blipFill>
          <a:blip r:embed="rId2"/>
          <a:stretch>
            <a:fillRect/>
          </a:stretch>
        </p:blipFill>
        <p:spPr>
          <a:xfrm>
            <a:off x="2360128" y="3155121"/>
            <a:ext cx="4804108" cy="325702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GMO Crop Timeline - highlights</a:t>
            </a:r>
            <a:endParaRPr lang="en-US" dirty="0"/>
          </a:p>
        </p:txBody>
      </p:sp>
      <p:grpSp>
        <p:nvGrpSpPr>
          <p:cNvPr id="4" name="Group 3"/>
          <p:cNvGrpSpPr/>
          <p:nvPr/>
        </p:nvGrpSpPr>
        <p:grpSpPr>
          <a:xfrm>
            <a:off x="519219" y="2452593"/>
            <a:ext cx="4846907" cy="3031163"/>
            <a:chOff x="-2955808" y="1437446"/>
            <a:chExt cx="4846907" cy="3031163"/>
          </a:xfrm>
        </p:grpSpPr>
        <p:sp>
          <p:nvSpPr>
            <p:cNvPr id="5" name="Rectangle 4"/>
            <p:cNvSpPr/>
            <p:nvPr/>
          </p:nvSpPr>
          <p:spPr>
            <a:xfrm>
              <a:off x="254925" y="1437446"/>
              <a:ext cx="1636174" cy="19528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5"/>
            <p:cNvSpPr/>
            <p:nvPr/>
          </p:nvSpPr>
          <p:spPr>
            <a:xfrm>
              <a:off x="-2955808" y="2515795"/>
              <a:ext cx="1636174" cy="19528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1994</a:t>
              </a:r>
              <a:r>
                <a:rPr lang="en-US" sz="1800" kern="1200" dirty="0" smtClean="0"/>
                <a:t>:  </a:t>
              </a:r>
              <a:r>
                <a:rPr lang="en-US" sz="1800" kern="1200" dirty="0" err="1" smtClean="0"/>
                <a:t>Flavr</a:t>
              </a:r>
              <a:r>
                <a:rPr lang="en-US" sz="1800" kern="1200" dirty="0" smtClean="0"/>
                <a:t> </a:t>
              </a:r>
              <a:r>
                <a:rPr lang="en-US" sz="1800" kern="1200" dirty="0" err="1" smtClean="0"/>
                <a:t>Savr</a:t>
              </a:r>
              <a:r>
                <a:rPr lang="en-US" sz="1800" kern="1200" dirty="0" smtClean="0"/>
                <a:t> </a:t>
              </a:r>
              <a:r>
                <a:rPr lang="en-US" sz="1800" b="1" kern="1200" dirty="0" smtClean="0"/>
                <a:t>tomato</a:t>
              </a:r>
              <a:r>
                <a:rPr lang="en-US" sz="1800" kern="1200" dirty="0" smtClean="0"/>
                <a:t> (delayed ripening)</a:t>
              </a:r>
              <a:endParaRPr lang="en-US" sz="1800" kern="1200" dirty="0"/>
            </a:p>
          </p:txBody>
        </p:sp>
      </p:grpSp>
      <p:pic>
        <p:nvPicPr>
          <p:cNvPr id="7" name="Picture 4" descr="http://upload.wikimedia.org/wikipedia/commons/thumb/0/06/Tomatoes_ARS.jpg/220px-Tomatoes_ARS.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0988" y="2459259"/>
            <a:ext cx="1289540" cy="167640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9" name="Group 8"/>
          <p:cNvGrpSpPr/>
          <p:nvPr/>
        </p:nvGrpSpPr>
        <p:grpSpPr>
          <a:xfrm>
            <a:off x="2385073" y="2236923"/>
            <a:ext cx="2337196" cy="1952814"/>
            <a:chOff x="1856679" y="816080"/>
            <a:chExt cx="2337196" cy="1952814"/>
          </a:xfrm>
        </p:grpSpPr>
        <p:sp>
          <p:nvSpPr>
            <p:cNvPr id="10" name="Rectangle 9"/>
            <p:cNvSpPr/>
            <p:nvPr/>
          </p:nvSpPr>
          <p:spPr>
            <a:xfrm>
              <a:off x="1856679" y="816080"/>
              <a:ext cx="2337196" cy="19528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856679" y="816080"/>
              <a:ext cx="2337196" cy="19528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1995</a:t>
              </a:r>
              <a:r>
                <a:rPr lang="en-US" sz="1800" kern="1200" dirty="0" smtClean="0"/>
                <a:t>:              Canola (modified oil composition);          </a:t>
              </a:r>
              <a:r>
                <a:rPr lang="en-US" sz="1800" kern="1200" dirty="0" err="1" smtClean="0"/>
                <a:t>Bt</a:t>
              </a:r>
              <a:r>
                <a:rPr lang="en-US" sz="1800" kern="1200" dirty="0" smtClean="0"/>
                <a:t> </a:t>
              </a:r>
              <a:r>
                <a:rPr lang="en-US" sz="1800" b="1" kern="1200" dirty="0" smtClean="0"/>
                <a:t>corn</a:t>
              </a:r>
              <a:r>
                <a:rPr lang="en-US" sz="1800" kern="1200" dirty="0" smtClean="0"/>
                <a:t>,                   </a:t>
              </a:r>
              <a:r>
                <a:rPr lang="en-US" sz="1800" kern="1200" dirty="0" err="1" smtClean="0"/>
                <a:t>Bt</a:t>
              </a:r>
              <a:r>
                <a:rPr lang="en-US" sz="1800" kern="1200" dirty="0" smtClean="0"/>
                <a:t> </a:t>
              </a:r>
              <a:r>
                <a:rPr lang="en-US" sz="1800" b="1" kern="1200" dirty="0" smtClean="0"/>
                <a:t>cotton</a:t>
              </a:r>
              <a:r>
                <a:rPr lang="en-US" sz="1800" kern="1200" dirty="0" smtClean="0"/>
                <a:t>,                 </a:t>
              </a:r>
              <a:r>
                <a:rPr lang="en-US" sz="1800" kern="1200" dirty="0" err="1" smtClean="0"/>
                <a:t>Bt</a:t>
              </a:r>
              <a:r>
                <a:rPr lang="en-US" sz="1800" kern="1200" dirty="0" smtClean="0"/>
                <a:t> </a:t>
              </a:r>
              <a:r>
                <a:rPr lang="en-US" sz="1800" b="1" kern="1200" dirty="0" smtClean="0"/>
                <a:t>potatoes</a:t>
              </a:r>
              <a:r>
                <a:rPr lang="en-US" sz="1800" kern="1200" dirty="0" smtClean="0"/>
                <a:t>, glyphosate resistant </a:t>
              </a:r>
              <a:r>
                <a:rPr lang="en-US" sz="1800" b="1" kern="1200" dirty="0" smtClean="0"/>
                <a:t>soybeans</a:t>
              </a:r>
              <a:r>
                <a:rPr lang="en-US" sz="1800" kern="1200" dirty="0" smtClean="0"/>
                <a:t>,           virus-resistant </a:t>
              </a:r>
              <a:r>
                <a:rPr lang="en-US" sz="1800" b="1" kern="1200" dirty="0" smtClean="0"/>
                <a:t>squash</a:t>
              </a:r>
              <a:endParaRPr lang="en-US" sz="1800" b="1" kern="1200" dirty="0"/>
            </a:p>
          </p:txBody>
        </p:sp>
      </p:grpSp>
      <p:grpSp>
        <p:nvGrpSpPr>
          <p:cNvPr id="12" name="Group 11"/>
          <p:cNvGrpSpPr/>
          <p:nvPr/>
        </p:nvGrpSpPr>
        <p:grpSpPr>
          <a:xfrm>
            <a:off x="4383474" y="2608354"/>
            <a:ext cx="1982419" cy="1964796"/>
            <a:chOff x="4041453" y="1413806"/>
            <a:chExt cx="1982419" cy="1964796"/>
          </a:xfrm>
        </p:grpSpPr>
        <p:sp>
          <p:nvSpPr>
            <p:cNvPr id="13" name="Rectangle 12"/>
            <p:cNvSpPr/>
            <p:nvPr/>
          </p:nvSpPr>
          <p:spPr>
            <a:xfrm>
              <a:off x="4041453" y="1425788"/>
              <a:ext cx="1670930" cy="19528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4352942" y="1413806"/>
              <a:ext cx="1670930" cy="19528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t>1997</a:t>
              </a:r>
              <a:r>
                <a:rPr lang="en-US" sz="1800" kern="1200" dirty="0" smtClean="0"/>
                <a:t>: PRSV-resistant </a:t>
              </a:r>
              <a:r>
                <a:rPr lang="en-US" sz="1800" b="1" kern="1200" dirty="0" smtClean="0"/>
                <a:t>papaya</a:t>
              </a:r>
              <a:endParaRPr lang="en-US" sz="1800" b="1" kern="1200" dirty="0"/>
            </a:p>
          </p:txBody>
        </p:sp>
      </p:grpSp>
      <p:grpSp>
        <p:nvGrpSpPr>
          <p:cNvPr id="15" name="Group 14"/>
          <p:cNvGrpSpPr/>
          <p:nvPr/>
        </p:nvGrpSpPr>
        <p:grpSpPr>
          <a:xfrm>
            <a:off x="6612860" y="2117107"/>
            <a:ext cx="2004297" cy="2216410"/>
            <a:chOff x="5917440" y="2161623"/>
            <a:chExt cx="2004297" cy="2216410"/>
          </a:xfrm>
        </p:grpSpPr>
        <p:sp>
          <p:nvSpPr>
            <p:cNvPr id="16" name="Rectangle 15"/>
            <p:cNvSpPr/>
            <p:nvPr/>
          </p:nvSpPr>
          <p:spPr>
            <a:xfrm>
              <a:off x="5917440" y="2425219"/>
              <a:ext cx="2004297" cy="19528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5917440" y="2161623"/>
              <a:ext cx="2004297" cy="19528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t>2000</a:t>
              </a:r>
              <a:r>
                <a:rPr lang="en-US" sz="1800" kern="1200" dirty="0" smtClean="0"/>
                <a:t>:        Golden </a:t>
              </a:r>
              <a:r>
                <a:rPr lang="en-US" sz="1800" b="1" kern="1200" dirty="0" smtClean="0"/>
                <a:t>Rice</a:t>
              </a:r>
              <a:r>
                <a:rPr lang="en-US" sz="1800" kern="1200" dirty="0" smtClean="0"/>
                <a:t> (increased </a:t>
              </a:r>
              <a:r>
                <a:rPr lang="en-US" sz="1800" kern="1200" dirty="0" err="1" smtClean="0"/>
                <a:t>Vit</a:t>
              </a:r>
              <a:r>
                <a:rPr lang="en-US" sz="1800" kern="1200" dirty="0" smtClean="0"/>
                <a:t>. A)</a:t>
              </a:r>
              <a:endParaRPr lang="en-US" sz="1800" kern="1200" dirty="0"/>
            </a:p>
          </p:txBody>
        </p:sp>
      </p:grpSp>
      <p:pic>
        <p:nvPicPr>
          <p:cNvPr id="18" name="Picture 2" descr="http://upload.wikimedia.org/wikipedia/commons/thumb/2/29/Golden_Rice.jpg/220px-Golden_Rice.jpg"/>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97815" y="3099106"/>
            <a:ext cx="2699359" cy="1791393"/>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9" name="Notched Right Arrow 18"/>
          <p:cNvSpPr/>
          <p:nvPr/>
        </p:nvSpPr>
        <p:spPr>
          <a:xfrm>
            <a:off x="321971" y="4905186"/>
            <a:ext cx="8822029" cy="1952814"/>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Oval 19"/>
          <p:cNvSpPr/>
          <p:nvPr/>
        </p:nvSpPr>
        <p:spPr>
          <a:xfrm>
            <a:off x="1177066" y="5605193"/>
            <a:ext cx="488203" cy="4882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20"/>
          <p:cNvSpPr/>
          <p:nvPr/>
        </p:nvSpPr>
        <p:spPr>
          <a:xfrm>
            <a:off x="3342165" y="5589850"/>
            <a:ext cx="488203" cy="4882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21"/>
          <p:cNvSpPr/>
          <p:nvPr/>
        </p:nvSpPr>
        <p:spPr>
          <a:xfrm>
            <a:off x="5330903" y="5589851"/>
            <a:ext cx="488203" cy="4882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22"/>
          <p:cNvSpPr/>
          <p:nvPr/>
        </p:nvSpPr>
        <p:spPr>
          <a:xfrm>
            <a:off x="7295679" y="5589850"/>
            <a:ext cx="488203" cy="4882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8000"/>
                </a:solidFill>
              </a:rPr>
              <a:t>Percent of Acres planted with GM Crops</a:t>
            </a:r>
            <a:endParaRPr lang="en-US" sz="4400" dirty="0"/>
          </a:p>
        </p:txBody>
      </p:sp>
      <p:pic>
        <p:nvPicPr>
          <p:cNvPr id="4" name="Picture 2"/>
          <p:cNvPicPr>
            <a:picLocks noGrp="1" noChangeAspect="1" noChangeArrowheads="1"/>
          </p:cNvPicPr>
          <p:nvPr>
            <p:ph idx="1"/>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1921" r="-11921"/>
          <a:stretch>
            <a:fillRect/>
          </a:stretch>
        </p:blipFill>
        <p:spPr bwMode="auto">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Prevalence of GMO crops</a:t>
            </a:r>
            <a:endParaRPr lang="en-US" dirty="0"/>
          </a:p>
        </p:txBody>
      </p:sp>
      <p:pic>
        <p:nvPicPr>
          <p:cNvPr id="4" name="Picture 3" descr="Screen Shot 2017-07-25 at 2.54.19 PM.png"/>
          <p:cNvPicPr>
            <a:picLocks noChangeAspect="1"/>
          </p:cNvPicPr>
          <p:nvPr/>
        </p:nvPicPr>
        <p:blipFill>
          <a:blip r:embed="rId2"/>
          <a:stretch>
            <a:fillRect/>
          </a:stretch>
        </p:blipFill>
        <p:spPr>
          <a:xfrm>
            <a:off x="309445" y="1955764"/>
            <a:ext cx="8654234" cy="41560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8000"/>
                </a:solidFill>
              </a:rPr>
              <a:t>GMO Debate: Why do we have GM crops? </a:t>
            </a:r>
            <a:endParaRPr lang="en-US" sz="4400" dirty="0"/>
          </a:p>
        </p:txBody>
      </p:sp>
      <p:sp>
        <p:nvSpPr>
          <p:cNvPr id="3" name="Content Placeholder 2"/>
          <p:cNvSpPr>
            <a:spLocks noGrp="1"/>
          </p:cNvSpPr>
          <p:nvPr>
            <p:ph idx="1"/>
          </p:nvPr>
        </p:nvSpPr>
        <p:spPr>
          <a:xfrm>
            <a:off x="779463" y="1882588"/>
            <a:ext cx="4396048" cy="3953436"/>
          </a:xfrm>
        </p:spPr>
        <p:txBody>
          <a:bodyPr/>
          <a:lstStyle/>
          <a:p>
            <a:pPr marL="228600" indent="-228600">
              <a:lnSpc>
                <a:spcPct val="100000"/>
              </a:lnSpc>
              <a:spcBef>
                <a:spcPct val="100000"/>
              </a:spcBef>
            </a:pPr>
            <a:r>
              <a:rPr lang="en-US" dirty="0" smtClean="0"/>
              <a:t>Growing human population</a:t>
            </a:r>
          </a:p>
          <a:p>
            <a:pPr marL="228600" indent="-228600">
              <a:lnSpc>
                <a:spcPct val="100000"/>
              </a:lnSpc>
              <a:spcBef>
                <a:spcPct val="100000"/>
              </a:spcBef>
            </a:pPr>
            <a:r>
              <a:rPr lang="en-US" dirty="0" smtClean="0"/>
              <a:t>Loss of farmable land</a:t>
            </a:r>
          </a:p>
          <a:p>
            <a:pPr marL="228600" indent="-228600">
              <a:lnSpc>
                <a:spcPct val="100000"/>
              </a:lnSpc>
              <a:spcBef>
                <a:spcPct val="100000"/>
              </a:spcBef>
            </a:pPr>
            <a:r>
              <a:rPr lang="en-US" dirty="0" smtClean="0"/>
              <a:t>Remediation of soil</a:t>
            </a:r>
          </a:p>
          <a:p>
            <a:pPr marL="228600" indent="-228600">
              <a:lnSpc>
                <a:spcPct val="100000"/>
              </a:lnSpc>
              <a:spcBef>
                <a:spcPct val="100000"/>
              </a:spcBef>
            </a:pPr>
            <a:r>
              <a:rPr lang="en-US" dirty="0" smtClean="0"/>
              <a:t>Enrich nutrient content</a:t>
            </a:r>
          </a:p>
          <a:p>
            <a:pPr>
              <a:buNone/>
            </a:pPr>
            <a:endParaRPr lang="en-US" dirty="0"/>
          </a:p>
        </p:txBody>
      </p:sp>
      <p:pic>
        <p:nvPicPr>
          <p:cNvPr id="4" name="Picture 2" descr="http://upload.wikimedia.org/wikipedia/commons/thumb/f/f7/Btcornafrica.jpg/1024px-Btcornafrica.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743927" y="2560892"/>
            <a:ext cx="4030078" cy="302255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5448512" y="5748035"/>
            <a:ext cx="4008120" cy="400110"/>
          </a:xfrm>
          <a:prstGeom prst="rect">
            <a:avLst/>
          </a:prstGeom>
          <a:noFill/>
        </p:spPr>
        <p:txBody>
          <a:bodyPr wrap="square" rtlCol="0">
            <a:spAutoFit/>
          </a:bodyPr>
          <a:lstStyle/>
          <a:p>
            <a:r>
              <a:rPr lang="en-US" sz="2000" i="0" baseline="0" dirty="0" err="1" smtClean="0"/>
              <a:t>Bt</a:t>
            </a:r>
            <a:r>
              <a:rPr lang="en-US" sz="2000" i="0" baseline="0" dirty="0" smtClean="0"/>
              <a:t> corn in Kenya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8000"/>
                </a:solidFill>
              </a:rPr>
              <a:t>GMO Debate: </a:t>
            </a:r>
            <a:br>
              <a:rPr lang="en-US" sz="4400" dirty="0" smtClean="0">
                <a:solidFill>
                  <a:srgbClr val="FF8000"/>
                </a:solidFill>
              </a:rPr>
            </a:br>
            <a:r>
              <a:rPr lang="en-US" sz="4400" dirty="0" smtClean="0">
                <a:solidFill>
                  <a:srgbClr val="FF8000"/>
                </a:solidFill>
              </a:rPr>
              <a:t>Proponents argue</a:t>
            </a:r>
            <a:endParaRPr lang="en-US" sz="4400" dirty="0"/>
          </a:p>
        </p:txBody>
      </p:sp>
      <p:sp>
        <p:nvSpPr>
          <p:cNvPr id="3" name="Content Placeholder 2"/>
          <p:cNvSpPr>
            <a:spLocks noGrp="1"/>
          </p:cNvSpPr>
          <p:nvPr>
            <p:ph idx="1"/>
          </p:nvPr>
        </p:nvSpPr>
        <p:spPr/>
        <p:txBody>
          <a:bodyPr/>
          <a:lstStyle/>
          <a:p>
            <a:pPr>
              <a:spcBef>
                <a:spcPct val="100000"/>
              </a:spcBef>
            </a:pPr>
            <a:r>
              <a:rPr lang="en-US" dirty="0" smtClean="0"/>
              <a:t>Creation of super pests</a:t>
            </a:r>
          </a:p>
          <a:p>
            <a:pPr>
              <a:spcBef>
                <a:spcPct val="100000"/>
              </a:spcBef>
            </a:pPr>
            <a:r>
              <a:rPr lang="en-US" dirty="0" smtClean="0"/>
              <a:t>Creation of super weeds</a:t>
            </a:r>
          </a:p>
          <a:p>
            <a:pPr>
              <a:spcBef>
                <a:spcPct val="100000"/>
              </a:spcBef>
            </a:pPr>
            <a:r>
              <a:rPr lang="en-US" dirty="0" smtClean="0"/>
              <a:t>Loss of biodiversity</a:t>
            </a:r>
          </a:p>
          <a:p>
            <a:pPr marL="228600" indent="-228600">
              <a:lnSpc>
                <a:spcPct val="100000"/>
              </a:lnSpc>
              <a:spcBef>
                <a:spcPct val="100000"/>
              </a:spcBef>
            </a:pPr>
            <a:r>
              <a:rPr lang="en-US" dirty="0" smtClean="0"/>
              <a:t>  Biotechnology companies control agriculture</a:t>
            </a:r>
          </a:p>
          <a:p>
            <a:pPr marL="228600" indent="-228600">
              <a:lnSpc>
                <a:spcPct val="100000"/>
              </a:lnSpc>
              <a:spcBef>
                <a:spcPct val="100000"/>
              </a:spcBef>
            </a:pPr>
            <a:r>
              <a:rPr lang="en-US" dirty="0" smtClean="0"/>
              <a:t>  Health concerns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8000"/>
                </a:solidFill>
              </a:rPr>
              <a:t>GMO Goals</a:t>
            </a:r>
            <a:endParaRPr lang="en-US" dirty="0"/>
          </a:p>
        </p:txBody>
      </p:sp>
      <p:sp>
        <p:nvSpPr>
          <p:cNvPr id="3" name="Content Placeholder 2"/>
          <p:cNvSpPr>
            <a:spLocks noGrp="1"/>
          </p:cNvSpPr>
          <p:nvPr>
            <p:ph idx="1"/>
          </p:nvPr>
        </p:nvSpPr>
        <p:spPr>
          <a:xfrm>
            <a:off x="4684316" y="1882588"/>
            <a:ext cx="3677047" cy="3953436"/>
          </a:xfrm>
        </p:spPr>
        <p:txBody>
          <a:bodyPr>
            <a:normAutofit fontScale="92500" lnSpcReduction="20000"/>
          </a:bodyPr>
          <a:lstStyle/>
          <a:p>
            <a:pPr marL="228600" indent="-228600">
              <a:spcBef>
                <a:spcPts val="1000"/>
              </a:spcBef>
            </a:pPr>
            <a:r>
              <a:rPr lang="en-US" dirty="0" smtClean="0"/>
              <a:t>Pest resistance</a:t>
            </a:r>
          </a:p>
          <a:p>
            <a:pPr marL="228600" indent="-228600">
              <a:spcBef>
                <a:spcPts val="1000"/>
              </a:spcBef>
            </a:pPr>
            <a:r>
              <a:rPr lang="en-US" dirty="0" smtClean="0"/>
              <a:t>Herbicide tolerance</a:t>
            </a:r>
          </a:p>
          <a:p>
            <a:pPr marL="228600" indent="-228600">
              <a:spcBef>
                <a:spcPts val="1000"/>
              </a:spcBef>
            </a:pPr>
            <a:r>
              <a:rPr lang="en-US" dirty="0" smtClean="0"/>
              <a:t>Viral resistance</a:t>
            </a:r>
          </a:p>
          <a:p>
            <a:pPr marL="228600" indent="-228600">
              <a:spcBef>
                <a:spcPts val="1000"/>
              </a:spcBef>
            </a:pPr>
            <a:r>
              <a:rPr lang="en-US" dirty="0" smtClean="0"/>
              <a:t>Drought resistance</a:t>
            </a:r>
          </a:p>
          <a:p>
            <a:pPr marL="228600" indent="-228600">
              <a:spcBef>
                <a:spcPts val="1000"/>
              </a:spcBef>
            </a:pPr>
            <a:r>
              <a:rPr lang="en-US" dirty="0" smtClean="0"/>
              <a:t>Cold resistance</a:t>
            </a:r>
          </a:p>
          <a:p>
            <a:pPr marL="228600" indent="-228600">
              <a:spcBef>
                <a:spcPts val="1000"/>
              </a:spcBef>
            </a:pPr>
            <a:r>
              <a:rPr lang="en-US" dirty="0" smtClean="0"/>
              <a:t>Increased nutritional value</a:t>
            </a:r>
          </a:p>
          <a:p>
            <a:pPr marL="228600" indent="-228600">
              <a:spcBef>
                <a:spcPts val="1000"/>
              </a:spcBef>
            </a:pPr>
            <a:r>
              <a:rPr lang="en-US" dirty="0" smtClean="0"/>
              <a:t>Improved fruit</a:t>
            </a:r>
          </a:p>
          <a:p>
            <a:pPr marL="228600" indent="-228600">
              <a:spcBef>
                <a:spcPts val="1000"/>
              </a:spcBef>
            </a:pPr>
            <a:r>
              <a:rPr lang="en-US" dirty="0" smtClean="0"/>
              <a:t>Production of </a:t>
            </a:r>
            <a:r>
              <a:rPr lang="en-US" dirty="0" err="1" smtClean="0"/>
              <a:t>biofuels</a:t>
            </a:r>
            <a:endParaRPr lang="en-US" dirty="0" smtClean="0"/>
          </a:p>
          <a:p>
            <a:pPr marL="228600" indent="-228600">
              <a:spcBef>
                <a:spcPts val="1000"/>
              </a:spcBef>
            </a:pPr>
            <a:r>
              <a:rPr lang="en-US" dirty="0" err="1" smtClean="0"/>
              <a:t>Bioremdiation</a:t>
            </a:r>
            <a:endParaRPr lang="en-US" dirty="0" smtClean="0"/>
          </a:p>
          <a:p>
            <a:pPr>
              <a:buNone/>
            </a:pPr>
            <a:endParaRPr lang="en-US" dirty="0"/>
          </a:p>
        </p:txBody>
      </p:sp>
      <p:pic>
        <p:nvPicPr>
          <p:cNvPr id="4" name="Picture 4" descr="Huanglongbing.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1293" y="1587218"/>
            <a:ext cx="4073318" cy="291846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Box 4"/>
          <p:cNvSpPr txBox="1"/>
          <p:nvPr/>
        </p:nvSpPr>
        <p:spPr>
          <a:xfrm>
            <a:off x="555244" y="4750673"/>
            <a:ext cx="3749040" cy="707886"/>
          </a:xfrm>
          <a:prstGeom prst="rect">
            <a:avLst/>
          </a:prstGeom>
          <a:noFill/>
        </p:spPr>
        <p:txBody>
          <a:bodyPr wrap="square" rtlCol="0">
            <a:spAutoFit/>
          </a:bodyPr>
          <a:lstStyle/>
          <a:p>
            <a:pPr algn="ctr"/>
            <a:r>
              <a:rPr lang="en-US" sz="2000" i="0" baseline="0" dirty="0" smtClean="0"/>
              <a:t>Citrus greening disease on mandarin oranges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71425</TotalTime>
  <Words>2416</Words>
  <Application>Microsoft Macintosh PowerPoint</Application>
  <PresentationFormat>On-screen Show (4:3)</PresentationFormat>
  <Paragraphs>208</Paragraphs>
  <Slides>31</Slides>
  <Notes>14</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Orbit</vt:lpstr>
      <vt:lpstr>Learning Goals</vt:lpstr>
      <vt:lpstr>Biomedical Basic Laboratory Skills</vt:lpstr>
      <vt:lpstr>What is a GMO?</vt:lpstr>
      <vt:lpstr>GMO Crop Timeline - highlights</vt:lpstr>
      <vt:lpstr>Percent of Acres planted with GM Crops</vt:lpstr>
      <vt:lpstr>Prevalence of GMO crops</vt:lpstr>
      <vt:lpstr>GMO Debate: Why do we have GM crops? </vt:lpstr>
      <vt:lpstr>GMO Debate:  Proponents argue</vt:lpstr>
      <vt:lpstr>GMO Goals</vt:lpstr>
      <vt:lpstr>GMO Goals</vt:lpstr>
      <vt:lpstr>Making GMOs – 1) Choose Desirable Trait</vt:lpstr>
      <vt:lpstr>Making GMOs – 2) Clone the gene </vt:lpstr>
      <vt:lpstr>Making GMOs – 3) Remove introns. Add promoter and terminator </vt:lpstr>
      <vt:lpstr> Making GMOs – 4) Transform plants  </vt:lpstr>
      <vt:lpstr>Making GMOs – Getting DNA into plants</vt:lpstr>
      <vt:lpstr>Why test for GMO’s?</vt:lpstr>
      <vt:lpstr> How to test for GMOs </vt:lpstr>
      <vt:lpstr> How to test for GMOs </vt:lpstr>
      <vt:lpstr>Prepare samples for PCR (by 11)</vt:lpstr>
      <vt:lpstr>What do you need for PCR?</vt:lpstr>
      <vt:lpstr> How does PCR work? </vt:lpstr>
      <vt:lpstr> How does PCR work? </vt:lpstr>
      <vt:lpstr>Back to GMO-  Electrophoresis </vt:lpstr>
      <vt:lpstr>Load Gel for Electrophoresis</vt:lpstr>
      <vt:lpstr>Result Analysis </vt:lpstr>
      <vt:lpstr>Analyze Results</vt:lpstr>
      <vt:lpstr>Analyze Results</vt:lpstr>
      <vt:lpstr>Analyze Results</vt:lpstr>
      <vt:lpstr>Analyze Results</vt:lpstr>
      <vt:lpstr>Slide 30</vt:lpstr>
      <vt:lpstr>GMO Discussion</vt:lpstr>
    </vt:vector>
  </TitlesOfParts>
  <Company>bio rad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bio rad</dc:creator>
  <cp:lastModifiedBy>Teacher</cp:lastModifiedBy>
  <cp:revision>562</cp:revision>
  <dcterms:created xsi:type="dcterms:W3CDTF">2018-11-05T18:30:02Z</dcterms:created>
  <dcterms:modified xsi:type="dcterms:W3CDTF">2018-11-05T18:31:18Z</dcterms:modified>
</cp:coreProperties>
</file>